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6" r:id="rId2"/>
    <p:sldId id="260" r:id="rId3"/>
    <p:sldId id="267" r:id="rId4"/>
    <p:sldId id="257" r:id="rId5"/>
    <p:sldId id="258" r:id="rId6"/>
    <p:sldId id="259" r:id="rId7"/>
    <p:sldId id="261" r:id="rId8"/>
    <p:sldId id="263" r:id="rId9"/>
    <p:sldId id="264" r:id="rId10"/>
    <p:sldId id="262" r:id="rId11"/>
    <p:sldId id="272" r:id="rId12"/>
    <p:sldId id="265" r:id="rId13"/>
    <p:sldId id="266" r:id="rId14"/>
    <p:sldId id="279" r:id="rId15"/>
    <p:sldId id="273" r:id="rId16"/>
    <p:sldId id="280" r:id="rId17"/>
    <p:sldId id="281" r:id="rId18"/>
    <p:sldId id="283" r:id="rId19"/>
    <p:sldId id="282" r:id="rId20"/>
    <p:sldId id="274" r:id="rId21"/>
    <p:sldId id="275" r:id="rId22"/>
    <p:sldId id="276" r:id="rId23"/>
    <p:sldId id="285" r:id="rId24"/>
    <p:sldId id="286" r:id="rId25"/>
    <p:sldId id="277" r:id="rId26"/>
    <p:sldId id="278" r:id="rId27"/>
    <p:sldId id="284" r:id="rId28"/>
    <p:sldId id="287" r:id="rId29"/>
    <p:sldId id="288" r:id="rId30"/>
    <p:sldId id="291" r:id="rId31"/>
    <p:sldId id="292" r:id="rId32"/>
    <p:sldId id="293" r:id="rId33"/>
    <p:sldId id="294" r:id="rId34"/>
    <p:sldId id="295" r:id="rId35"/>
    <p:sldId id="296" r:id="rId36"/>
    <p:sldId id="289" r:id="rId37"/>
    <p:sldId id="290" r:id="rId38"/>
    <p:sldId id="307" r:id="rId39"/>
    <p:sldId id="308" r:id="rId40"/>
    <p:sldId id="309" r:id="rId41"/>
    <p:sldId id="310" r:id="rId42"/>
    <p:sldId id="311" r:id="rId43"/>
    <p:sldId id="306" r:id="rId44"/>
    <p:sldId id="297" r:id="rId45"/>
    <p:sldId id="298" r:id="rId46"/>
    <p:sldId id="299" r:id="rId47"/>
    <p:sldId id="305" r:id="rId48"/>
    <p:sldId id="300" r:id="rId49"/>
    <p:sldId id="301" r:id="rId50"/>
    <p:sldId id="302" r:id="rId51"/>
    <p:sldId id="303" r:id="rId52"/>
    <p:sldId id="304"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1" r:id="rId72"/>
    <p:sldId id="332" r:id="rId73"/>
    <p:sldId id="333" r:id="rId74"/>
    <p:sldId id="330" r:id="rId75"/>
    <p:sldId id="336" r:id="rId76"/>
    <p:sldId id="337" r:id="rId77"/>
    <p:sldId id="334" r:id="rId78"/>
    <p:sldId id="338" r:id="rId79"/>
    <p:sldId id="339" r:id="rId80"/>
    <p:sldId id="341" r:id="rId81"/>
    <p:sldId id="335" r:id="rId82"/>
    <p:sldId id="340" r:id="rId83"/>
    <p:sldId id="344" r:id="rId84"/>
    <p:sldId id="347" r:id="rId85"/>
    <p:sldId id="357" r:id="rId86"/>
    <p:sldId id="358" r:id="rId87"/>
    <p:sldId id="352" r:id="rId88"/>
    <p:sldId id="343" r:id="rId89"/>
    <p:sldId id="345" r:id="rId90"/>
    <p:sldId id="354" r:id="rId91"/>
    <p:sldId id="355" r:id="rId92"/>
    <p:sldId id="356" r:id="rId93"/>
    <p:sldId id="348" r:id="rId94"/>
    <p:sldId id="353" r:id="rId95"/>
    <p:sldId id="349" r:id="rId96"/>
    <p:sldId id="350" r:id="rId97"/>
    <p:sldId id="346" r:id="rId98"/>
    <p:sldId id="351"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78" autoAdjust="0"/>
    <p:restoredTop sz="95332" autoAdjust="0"/>
  </p:normalViewPr>
  <p:slideViewPr>
    <p:cSldViewPr snapToGrid="0">
      <p:cViewPr varScale="1">
        <p:scale>
          <a:sx n="80" d="100"/>
          <a:sy n="80" d="100"/>
        </p:scale>
        <p:origin x="53"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816D4-E76D-4C26-820E-56E2D2E59C08}" type="datetimeFigureOut">
              <a:rPr lang="en-IN" smtClean="0"/>
              <a:t>04-05-2021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20EE46-7079-4A37-A534-6A61D40C656D}" type="slidenum">
              <a:rPr lang="en-IN" smtClean="0"/>
              <a:t>‹#›</a:t>
            </a:fld>
            <a:endParaRPr lang="en-IN"/>
          </a:p>
        </p:txBody>
      </p:sp>
    </p:spTree>
    <p:extLst>
      <p:ext uri="{BB962C8B-B14F-4D97-AF65-F5344CB8AC3E}">
        <p14:creationId xmlns:p14="http://schemas.microsoft.com/office/powerpoint/2010/main" val="266294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F20EE46-7079-4A37-A534-6A61D40C656D}" type="slidenum">
              <a:rPr lang="en-IN" smtClean="0"/>
              <a:t>70</a:t>
            </a:fld>
            <a:endParaRPr lang="en-IN"/>
          </a:p>
        </p:txBody>
      </p:sp>
    </p:spTree>
    <p:extLst>
      <p:ext uri="{BB962C8B-B14F-4D97-AF65-F5344CB8AC3E}">
        <p14:creationId xmlns:p14="http://schemas.microsoft.com/office/powerpoint/2010/main" val="3944564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45624E4-7E59-473E-99A9-D1EFF6CF6C98}" type="datetime1">
              <a:rPr lang="en-IN" smtClean="0"/>
              <a:t>04-05-2021</a:t>
            </a:fld>
            <a:endParaRPr lang="en-IN"/>
          </a:p>
        </p:txBody>
      </p:sp>
      <p:sp>
        <p:nvSpPr>
          <p:cNvPr id="5" name="Footer Placeholder 4"/>
          <p:cNvSpPr>
            <a:spLocks noGrp="1"/>
          </p:cNvSpPr>
          <p:nvPr>
            <p:ph type="ftr" sz="quarter" idx="11"/>
          </p:nvPr>
        </p:nvSpPr>
        <p:spPr/>
        <p:txBody>
          <a:bodyPr/>
          <a:lstStyle/>
          <a:p>
            <a:r>
              <a:rPr lang="en-IN" smtClean="0"/>
              <a:t>Dr P Muralidhar                             MLDS</a:t>
            </a:r>
            <a:endParaRPr lang="en-IN"/>
          </a:p>
        </p:txBody>
      </p:sp>
      <p:sp>
        <p:nvSpPr>
          <p:cNvPr id="6" name="Slide Number Placeholder 5"/>
          <p:cNvSpPr>
            <a:spLocks noGrp="1"/>
          </p:cNvSpPr>
          <p:nvPr>
            <p:ph type="sldNum" sz="quarter" idx="12"/>
          </p:nvPr>
        </p:nvSpPr>
        <p:spPr/>
        <p:txBody>
          <a:bodyPr/>
          <a:lstStyle/>
          <a:p>
            <a:fld id="{396921D2-D264-4662-A66E-28C2590B0FBD}" type="slidenum">
              <a:rPr lang="en-IN" smtClean="0"/>
              <a:t>‹#›</a:t>
            </a:fld>
            <a:endParaRPr lang="en-IN"/>
          </a:p>
        </p:txBody>
      </p:sp>
    </p:spTree>
    <p:extLst>
      <p:ext uri="{BB962C8B-B14F-4D97-AF65-F5344CB8AC3E}">
        <p14:creationId xmlns:p14="http://schemas.microsoft.com/office/powerpoint/2010/main" val="27534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BA13E66-CEE3-4CB7-8FA6-82B8B61EC44F}" type="datetime1">
              <a:rPr lang="en-IN" smtClean="0"/>
              <a:t>04-05-2021</a:t>
            </a:fld>
            <a:endParaRPr lang="en-IN"/>
          </a:p>
        </p:txBody>
      </p:sp>
      <p:sp>
        <p:nvSpPr>
          <p:cNvPr id="5" name="Footer Placeholder 4"/>
          <p:cNvSpPr>
            <a:spLocks noGrp="1"/>
          </p:cNvSpPr>
          <p:nvPr>
            <p:ph type="ftr" sz="quarter" idx="11"/>
          </p:nvPr>
        </p:nvSpPr>
        <p:spPr/>
        <p:txBody>
          <a:bodyPr/>
          <a:lstStyle/>
          <a:p>
            <a:r>
              <a:rPr lang="en-IN" smtClean="0"/>
              <a:t>Dr P Muralidhar                             MLDS</a:t>
            </a:r>
            <a:endParaRPr lang="en-IN"/>
          </a:p>
        </p:txBody>
      </p:sp>
      <p:sp>
        <p:nvSpPr>
          <p:cNvPr id="6" name="Slide Number Placeholder 5"/>
          <p:cNvSpPr>
            <a:spLocks noGrp="1"/>
          </p:cNvSpPr>
          <p:nvPr>
            <p:ph type="sldNum" sz="quarter" idx="12"/>
          </p:nvPr>
        </p:nvSpPr>
        <p:spPr/>
        <p:txBody>
          <a:bodyPr/>
          <a:lstStyle/>
          <a:p>
            <a:fld id="{396921D2-D264-4662-A66E-28C2590B0FBD}" type="slidenum">
              <a:rPr lang="en-IN" smtClean="0"/>
              <a:t>‹#›</a:t>
            </a:fld>
            <a:endParaRPr lang="en-IN"/>
          </a:p>
        </p:txBody>
      </p:sp>
    </p:spTree>
    <p:extLst>
      <p:ext uri="{BB962C8B-B14F-4D97-AF65-F5344CB8AC3E}">
        <p14:creationId xmlns:p14="http://schemas.microsoft.com/office/powerpoint/2010/main" val="3663955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780E93C-5433-4DEC-AF74-92D2B596E372}" type="datetime1">
              <a:rPr lang="en-IN" smtClean="0"/>
              <a:t>04-05-2021</a:t>
            </a:fld>
            <a:endParaRPr lang="en-IN"/>
          </a:p>
        </p:txBody>
      </p:sp>
      <p:sp>
        <p:nvSpPr>
          <p:cNvPr id="5" name="Footer Placeholder 4"/>
          <p:cNvSpPr>
            <a:spLocks noGrp="1"/>
          </p:cNvSpPr>
          <p:nvPr>
            <p:ph type="ftr" sz="quarter" idx="11"/>
          </p:nvPr>
        </p:nvSpPr>
        <p:spPr/>
        <p:txBody>
          <a:bodyPr/>
          <a:lstStyle/>
          <a:p>
            <a:r>
              <a:rPr lang="en-IN" smtClean="0"/>
              <a:t>Dr P Muralidhar                             MLDS</a:t>
            </a:r>
            <a:endParaRPr lang="en-IN"/>
          </a:p>
        </p:txBody>
      </p:sp>
      <p:sp>
        <p:nvSpPr>
          <p:cNvPr id="6" name="Slide Number Placeholder 5"/>
          <p:cNvSpPr>
            <a:spLocks noGrp="1"/>
          </p:cNvSpPr>
          <p:nvPr>
            <p:ph type="sldNum" sz="quarter" idx="12"/>
          </p:nvPr>
        </p:nvSpPr>
        <p:spPr/>
        <p:txBody>
          <a:bodyPr/>
          <a:lstStyle/>
          <a:p>
            <a:fld id="{396921D2-D264-4662-A66E-28C2590B0FBD}" type="slidenum">
              <a:rPr lang="en-IN" smtClean="0"/>
              <a:t>‹#›</a:t>
            </a:fld>
            <a:endParaRPr lang="en-IN"/>
          </a:p>
        </p:txBody>
      </p:sp>
    </p:spTree>
    <p:extLst>
      <p:ext uri="{BB962C8B-B14F-4D97-AF65-F5344CB8AC3E}">
        <p14:creationId xmlns:p14="http://schemas.microsoft.com/office/powerpoint/2010/main" val="3068891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BC5B6DB-ED7A-4958-8660-A07CA0622762}" type="datetime1">
              <a:rPr lang="en-IN" smtClean="0"/>
              <a:t>04-05-2021</a:t>
            </a:fld>
            <a:endParaRPr lang="en-IN"/>
          </a:p>
        </p:txBody>
      </p:sp>
      <p:sp>
        <p:nvSpPr>
          <p:cNvPr id="5" name="Footer Placeholder 4"/>
          <p:cNvSpPr>
            <a:spLocks noGrp="1"/>
          </p:cNvSpPr>
          <p:nvPr>
            <p:ph type="ftr" sz="quarter" idx="11"/>
          </p:nvPr>
        </p:nvSpPr>
        <p:spPr/>
        <p:txBody>
          <a:bodyPr/>
          <a:lstStyle/>
          <a:p>
            <a:r>
              <a:rPr lang="en-IN" smtClean="0"/>
              <a:t>Dr P Muralidhar                             MLDS</a:t>
            </a:r>
            <a:endParaRPr lang="en-IN"/>
          </a:p>
        </p:txBody>
      </p:sp>
      <p:sp>
        <p:nvSpPr>
          <p:cNvPr id="6" name="Slide Number Placeholder 5"/>
          <p:cNvSpPr>
            <a:spLocks noGrp="1"/>
          </p:cNvSpPr>
          <p:nvPr>
            <p:ph type="sldNum" sz="quarter" idx="12"/>
          </p:nvPr>
        </p:nvSpPr>
        <p:spPr/>
        <p:txBody>
          <a:bodyPr/>
          <a:lstStyle/>
          <a:p>
            <a:fld id="{396921D2-D264-4662-A66E-28C2590B0FBD}" type="slidenum">
              <a:rPr lang="en-IN" smtClean="0"/>
              <a:t>‹#›</a:t>
            </a:fld>
            <a:endParaRPr lang="en-IN"/>
          </a:p>
        </p:txBody>
      </p:sp>
    </p:spTree>
    <p:extLst>
      <p:ext uri="{BB962C8B-B14F-4D97-AF65-F5344CB8AC3E}">
        <p14:creationId xmlns:p14="http://schemas.microsoft.com/office/powerpoint/2010/main" val="1417810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41040F9-4EC6-4BE9-BB75-306E0DE863B5}" type="datetime1">
              <a:rPr lang="en-IN" smtClean="0"/>
              <a:t>04-05-2021</a:t>
            </a:fld>
            <a:endParaRPr lang="en-IN"/>
          </a:p>
        </p:txBody>
      </p:sp>
      <p:sp>
        <p:nvSpPr>
          <p:cNvPr id="5" name="Footer Placeholder 4"/>
          <p:cNvSpPr>
            <a:spLocks noGrp="1"/>
          </p:cNvSpPr>
          <p:nvPr>
            <p:ph type="ftr" sz="quarter" idx="11"/>
          </p:nvPr>
        </p:nvSpPr>
        <p:spPr/>
        <p:txBody>
          <a:bodyPr/>
          <a:lstStyle/>
          <a:p>
            <a:r>
              <a:rPr lang="en-IN" smtClean="0"/>
              <a:t>Dr P Muralidhar                             MLDS</a:t>
            </a:r>
            <a:endParaRPr lang="en-IN"/>
          </a:p>
        </p:txBody>
      </p:sp>
      <p:sp>
        <p:nvSpPr>
          <p:cNvPr id="6" name="Slide Number Placeholder 5"/>
          <p:cNvSpPr>
            <a:spLocks noGrp="1"/>
          </p:cNvSpPr>
          <p:nvPr>
            <p:ph type="sldNum" sz="quarter" idx="12"/>
          </p:nvPr>
        </p:nvSpPr>
        <p:spPr/>
        <p:txBody>
          <a:bodyPr/>
          <a:lstStyle/>
          <a:p>
            <a:fld id="{396921D2-D264-4662-A66E-28C2590B0FBD}" type="slidenum">
              <a:rPr lang="en-IN" smtClean="0"/>
              <a:t>‹#›</a:t>
            </a:fld>
            <a:endParaRPr lang="en-IN"/>
          </a:p>
        </p:txBody>
      </p:sp>
    </p:spTree>
    <p:extLst>
      <p:ext uri="{BB962C8B-B14F-4D97-AF65-F5344CB8AC3E}">
        <p14:creationId xmlns:p14="http://schemas.microsoft.com/office/powerpoint/2010/main" val="141746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1849698-9224-4AAE-8213-79D2041695E8}" type="datetime1">
              <a:rPr lang="en-IN" smtClean="0"/>
              <a:t>04-05-2021</a:t>
            </a:fld>
            <a:endParaRPr lang="en-IN"/>
          </a:p>
        </p:txBody>
      </p:sp>
      <p:sp>
        <p:nvSpPr>
          <p:cNvPr id="6" name="Footer Placeholder 5"/>
          <p:cNvSpPr>
            <a:spLocks noGrp="1"/>
          </p:cNvSpPr>
          <p:nvPr>
            <p:ph type="ftr" sz="quarter" idx="11"/>
          </p:nvPr>
        </p:nvSpPr>
        <p:spPr/>
        <p:txBody>
          <a:bodyPr/>
          <a:lstStyle/>
          <a:p>
            <a:r>
              <a:rPr lang="en-IN" smtClean="0"/>
              <a:t>Dr P Muralidhar                             MLDS</a:t>
            </a:r>
            <a:endParaRPr lang="en-IN"/>
          </a:p>
        </p:txBody>
      </p:sp>
      <p:sp>
        <p:nvSpPr>
          <p:cNvPr id="7" name="Slide Number Placeholder 6"/>
          <p:cNvSpPr>
            <a:spLocks noGrp="1"/>
          </p:cNvSpPr>
          <p:nvPr>
            <p:ph type="sldNum" sz="quarter" idx="12"/>
          </p:nvPr>
        </p:nvSpPr>
        <p:spPr/>
        <p:txBody>
          <a:bodyPr/>
          <a:lstStyle/>
          <a:p>
            <a:fld id="{396921D2-D264-4662-A66E-28C2590B0FBD}" type="slidenum">
              <a:rPr lang="en-IN" smtClean="0"/>
              <a:t>‹#›</a:t>
            </a:fld>
            <a:endParaRPr lang="en-IN"/>
          </a:p>
        </p:txBody>
      </p:sp>
    </p:spTree>
    <p:extLst>
      <p:ext uri="{BB962C8B-B14F-4D97-AF65-F5344CB8AC3E}">
        <p14:creationId xmlns:p14="http://schemas.microsoft.com/office/powerpoint/2010/main" val="8959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46D6BE0-B342-424A-B9FF-8A0C6B55082E}" type="datetime1">
              <a:rPr lang="en-IN" smtClean="0"/>
              <a:t>04-05-2021</a:t>
            </a:fld>
            <a:endParaRPr lang="en-IN"/>
          </a:p>
        </p:txBody>
      </p:sp>
      <p:sp>
        <p:nvSpPr>
          <p:cNvPr id="8" name="Footer Placeholder 7"/>
          <p:cNvSpPr>
            <a:spLocks noGrp="1"/>
          </p:cNvSpPr>
          <p:nvPr>
            <p:ph type="ftr" sz="quarter" idx="11"/>
          </p:nvPr>
        </p:nvSpPr>
        <p:spPr/>
        <p:txBody>
          <a:bodyPr/>
          <a:lstStyle/>
          <a:p>
            <a:r>
              <a:rPr lang="en-IN" smtClean="0"/>
              <a:t>Dr P Muralidhar                             MLDS</a:t>
            </a:r>
            <a:endParaRPr lang="en-IN"/>
          </a:p>
        </p:txBody>
      </p:sp>
      <p:sp>
        <p:nvSpPr>
          <p:cNvPr id="9" name="Slide Number Placeholder 8"/>
          <p:cNvSpPr>
            <a:spLocks noGrp="1"/>
          </p:cNvSpPr>
          <p:nvPr>
            <p:ph type="sldNum" sz="quarter" idx="12"/>
          </p:nvPr>
        </p:nvSpPr>
        <p:spPr/>
        <p:txBody>
          <a:bodyPr/>
          <a:lstStyle/>
          <a:p>
            <a:fld id="{396921D2-D264-4662-A66E-28C2590B0FBD}" type="slidenum">
              <a:rPr lang="en-IN" smtClean="0"/>
              <a:t>‹#›</a:t>
            </a:fld>
            <a:endParaRPr lang="en-IN"/>
          </a:p>
        </p:txBody>
      </p:sp>
    </p:spTree>
    <p:extLst>
      <p:ext uri="{BB962C8B-B14F-4D97-AF65-F5344CB8AC3E}">
        <p14:creationId xmlns:p14="http://schemas.microsoft.com/office/powerpoint/2010/main" val="3808703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2F21A86-BA99-42F9-B54B-C2635AE68140}" type="datetime1">
              <a:rPr lang="en-IN" smtClean="0"/>
              <a:t>04-05-2021</a:t>
            </a:fld>
            <a:endParaRPr lang="en-IN"/>
          </a:p>
        </p:txBody>
      </p:sp>
      <p:sp>
        <p:nvSpPr>
          <p:cNvPr id="4" name="Footer Placeholder 3"/>
          <p:cNvSpPr>
            <a:spLocks noGrp="1"/>
          </p:cNvSpPr>
          <p:nvPr>
            <p:ph type="ftr" sz="quarter" idx="11"/>
          </p:nvPr>
        </p:nvSpPr>
        <p:spPr/>
        <p:txBody>
          <a:bodyPr/>
          <a:lstStyle/>
          <a:p>
            <a:r>
              <a:rPr lang="en-IN" smtClean="0"/>
              <a:t>Dr P Muralidhar                             MLDS</a:t>
            </a:r>
            <a:endParaRPr lang="en-IN"/>
          </a:p>
        </p:txBody>
      </p:sp>
      <p:sp>
        <p:nvSpPr>
          <p:cNvPr id="5" name="Slide Number Placeholder 4"/>
          <p:cNvSpPr>
            <a:spLocks noGrp="1"/>
          </p:cNvSpPr>
          <p:nvPr>
            <p:ph type="sldNum" sz="quarter" idx="12"/>
          </p:nvPr>
        </p:nvSpPr>
        <p:spPr/>
        <p:txBody>
          <a:bodyPr/>
          <a:lstStyle/>
          <a:p>
            <a:fld id="{396921D2-D264-4662-A66E-28C2590B0FBD}" type="slidenum">
              <a:rPr lang="en-IN" smtClean="0"/>
              <a:t>‹#›</a:t>
            </a:fld>
            <a:endParaRPr lang="en-IN"/>
          </a:p>
        </p:txBody>
      </p:sp>
    </p:spTree>
    <p:extLst>
      <p:ext uri="{BB962C8B-B14F-4D97-AF65-F5344CB8AC3E}">
        <p14:creationId xmlns:p14="http://schemas.microsoft.com/office/powerpoint/2010/main" val="2346180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364B98-9064-41D2-B394-3BB245F2292C}" type="datetime1">
              <a:rPr lang="en-IN" smtClean="0"/>
              <a:t>04-05-2021</a:t>
            </a:fld>
            <a:endParaRPr lang="en-IN"/>
          </a:p>
        </p:txBody>
      </p:sp>
      <p:sp>
        <p:nvSpPr>
          <p:cNvPr id="3" name="Footer Placeholder 2"/>
          <p:cNvSpPr>
            <a:spLocks noGrp="1"/>
          </p:cNvSpPr>
          <p:nvPr>
            <p:ph type="ftr" sz="quarter" idx="11"/>
          </p:nvPr>
        </p:nvSpPr>
        <p:spPr/>
        <p:txBody>
          <a:bodyPr/>
          <a:lstStyle/>
          <a:p>
            <a:r>
              <a:rPr lang="en-IN" smtClean="0"/>
              <a:t>Dr P Muralidhar                             MLDS</a:t>
            </a:r>
            <a:endParaRPr lang="en-IN"/>
          </a:p>
        </p:txBody>
      </p:sp>
      <p:sp>
        <p:nvSpPr>
          <p:cNvPr id="4" name="Slide Number Placeholder 3"/>
          <p:cNvSpPr>
            <a:spLocks noGrp="1"/>
          </p:cNvSpPr>
          <p:nvPr>
            <p:ph type="sldNum" sz="quarter" idx="12"/>
          </p:nvPr>
        </p:nvSpPr>
        <p:spPr/>
        <p:txBody>
          <a:bodyPr/>
          <a:lstStyle/>
          <a:p>
            <a:fld id="{396921D2-D264-4662-A66E-28C2590B0FBD}" type="slidenum">
              <a:rPr lang="en-IN" smtClean="0"/>
              <a:t>‹#›</a:t>
            </a:fld>
            <a:endParaRPr lang="en-IN"/>
          </a:p>
        </p:txBody>
      </p:sp>
    </p:spTree>
    <p:extLst>
      <p:ext uri="{BB962C8B-B14F-4D97-AF65-F5344CB8AC3E}">
        <p14:creationId xmlns:p14="http://schemas.microsoft.com/office/powerpoint/2010/main" val="460666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9815FF0-A0EE-44C1-8B05-81A37D788BD9}" type="datetime1">
              <a:rPr lang="en-IN" smtClean="0"/>
              <a:t>04-05-2021</a:t>
            </a:fld>
            <a:endParaRPr lang="en-IN"/>
          </a:p>
        </p:txBody>
      </p:sp>
      <p:sp>
        <p:nvSpPr>
          <p:cNvPr id="6" name="Footer Placeholder 5"/>
          <p:cNvSpPr>
            <a:spLocks noGrp="1"/>
          </p:cNvSpPr>
          <p:nvPr>
            <p:ph type="ftr" sz="quarter" idx="11"/>
          </p:nvPr>
        </p:nvSpPr>
        <p:spPr/>
        <p:txBody>
          <a:bodyPr/>
          <a:lstStyle/>
          <a:p>
            <a:r>
              <a:rPr lang="en-IN" smtClean="0"/>
              <a:t>Dr P Muralidhar                             MLDS</a:t>
            </a:r>
            <a:endParaRPr lang="en-IN"/>
          </a:p>
        </p:txBody>
      </p:sp>
      <p:sp>
        <p:nvSpPr>
          <p:cNvPr id="7" name="Slide Number Placeholder 6"/>
          <p:cNvSpPr>
            <a:spLocks noGrp="1"/>
          </p:cNvSpPr>
          <p:nvPr>
            <p:ph type="sldNum" sz="quarter" idx="12"/>
          </p:nvPr>
        </p:nvSpPr>
        <p:spPr/>
        <p:txBody>
          <a:bodyPr/>
          <a:lstStyle/>
          <a:p>
            <a:fld id="{396921D2-D264-4662-A66E-28C2590B0FBD}" type="slidenum">
              <a:rPr lang="en-IN" smtClean="0"/>
              <a:t>‹#›</a:t>
            </a:fld>
            <a:endParaRPr lang="en-IN"/>
          </a:p>
        </p:txBody>
      </p:sp>
    </p:spTree>
    <p:extLst>
      <p:ext uri="{BB962C8B-B14F-4D97-AF65-F5344CB8AC3E}">
        <p14:creationId xmlns:p14="http://schemas.microsoft.com/office/powerpoint/2010/main" val="2697025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1369E3-A8FE-47F7-A410-2A1ACD7AED4D}" type="datetime1">
              <a:rPr lang="en-IN" smtClean="0"/>
              <a:t>04-05-2021</a:t>
            </a:fld>
            <a:endParaRPr lang="en-IN"/>
          </a:p>
        </p:txBody>
      </p:sp>
      <p:sp>
        <p:nvSpPr>
          <p:cNvPr id="6" name="Footer Placeholder 5"/>
          <p:cNvSpPr>
            <a:spLocks noGrp="1"/>
          </p:cNvSpPr>
          <p:nvPr>
            <p:ph type="ftr" sz="quarter" idx="11"/>
          </p:nvPr>
        </p:nvSpPr>
        <p:spPr/>
        <p:txBody>
          <a:bodyPr/>
          <a:lstStyle/>
          <a:p>
            <a:r>
              <a:rPr lang="en-IN" smtClean="0"/>
              <a:t>Dr P Muralidhar                             MLDS</a:t>
            </a:r>
            <a:endParaRPr lang="en-IN"/>
          </a:p>
        </p:txBody>
      </p:sp>
      <p:sp>
        <p:nvSpPr>
          <p:cNvPr id="7" name="Slide Number Placeholder 6"/>
          <p:cNvSpPr>
            <a:spLocks noGrp="1"/>
          </p:cNvSpPr>
          <p:nvPr>
            <p:ph type="sldNum" sz="quarter" idx="12"/>
          </p:nvPr>
        </p:nvSpPr>
        <p:spPr/>
        <p:txBody>
          <a:bodyPr/>
          <a:lstStyle/>
          <a:p>
            <a:fld id="{396921D2-D264-4662-A66E-28C2590B0FBD}" type="slidenum">
              <a:rPr lang="en-IN" smtClean="0"/>
              <a:t>‹#›</a:t>
            </a:fld>
            <a:endParaRPr lang="en-IN"/>
          </a:p>
        </p:txBody>
      </p:sp>
    </p:spTree>
    <p:extLst>
      <p:ext uri="{BB962C8B-B14F-4D97-AF65-F5344CB8AC3E}">
        <p14:creationId xmlns:p14="http://schemas.microsoft.com/office/powerpoint/2010/main" val="2893703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5B21DA-1E48-4BCD-8E6E-8C55816872AF}" type="datetime1">
              <a:rPr lang="en-IN" smtClean="0"/>
              <a:t>04-05-2021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Dr P Muralidhar                             MLDS</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921D2-D264-4662-A66E-28C2590B0FBD}" type="slidenum">
              <a:rPr lang="en-IN" smtClean="0"/>
              <a:t>‹#›</a:t>
            </a:fld>
            <a:endParaRPr lang="en-IN"/>
          </a:p>
        </p:txBody>
      </p:sp>
    </p:spTree>
    <p:extLst>
      <p:ext uri="{BB962C8B-B14F-4D97-AF65-F5344CB8AC3E}">
        <p14:creationId xmlns:p14="http://schemas.microsoft.com/office/powerpoint/2010/main" val="977517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1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2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Unit -1</a:t>
            </a:r>
            <a:endParaRPr lang="en-IN" dirty="0"/>
          </a:p>
        </p:txBody>
      </p:sp>
      <p:sp>
        <p:nvSpPr>
          <p:cNvPr id="3" name="Subtitle 2"/>
          <p:cNvSpPr>
            <a:spLocks noGrp="1"/>
          </p:cNvSpPr>
          <p:nvPr>
            <p:ph type="subTitle" idx="1"/>
          </p:nvPr>
        </p:nvSpPr>
        <p:spPr>
          <a:xfrm>
            <a:off x="1524000" y="3593329"/>
            <a:ext cx="9144000" cy="1655762"/>
          </a:xfrm>
        </p:spPr>
        <p:txBody>
          <a:bodyPr>
            <a:normAutofit fontScale="55000" lnSpcReduction="20000"/>
          </a:bodyPr>
          <a:lstStyle/>
          <a:p>
            <a:r>
              <a:rPr lang="en-IN" dirty="0" smtClean="0"/>
              <a:t>Mathematical Foundation</a:t>
            </a:r>
          </a:p>
          <a:p>
            <a:endParaRPr lang="en-IN" dirty="0"/>
          </a:p>
          <a:p>
            <a:r>
              <a:rPr lang="en-IN" dirty="0" smtClean="0"/>
              <a:t>By</a:t>
            </a:r>
          </a:p>
          <a:p>
            <a:r>
              <a:rPr lang="en-IN" dirty="0" smtClean="0"/>
              <a:t>Dr P </a:t>
            </a:r>
            <a:r>
              <a:rPr lang="en-IN" dirty="0" err="1" smtClean="0"/>
              <a:t>Muralidhar</a:t>
            </a:r>
            <a:r>
              <a:rPr lang="en-IN" dirty="0" smtClean="0"/>
              <a:t> </a:t>
            </a:r>
          </a:p>
          <a:p>
            <a:r>
              <a:rPr lang="en-IN" dirty="0" smtClean="0"/>
              <a:t>Associate Professor </a:t>
            </a:r>
          </a:p>
          <a:p>
            <a:r>
              <a:rPr lang="en-IN" dirty="0" smtClean="0"/>
              <a:t>Department of Computer Science</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538213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as Vectors/ Matrix</a:t>
            </a:r>
            <a:endParaRPr lang="en-IN" dirty="0"/>
          </a:p>
        </p:txBody>
      </p:sp>
      <p:sp>
        <p:nvSpPr>
          <p:cNvPr id="3" name="Content Placeholder 2"/>
          <p:cNvSpPr>
            <a:spLocks noGrp="1"/>
          </p:cNvSpPr>
          <p:nvPr>
            <p:ph idx="1"/>
          </p:nvPr>
        </p:nvSpPr>
        <p:spPr/>
        <p:txBody>
          <a:bodyPr/>
          <a:lstStyle/>
          <a:p>
            <a:pPr>
              <a:buFontTx/>
              <a:buChar char="-"/>
            </a:pPr>
            <a:r>
              <a:rPr lang="en-IN" dirty="0" smtClean="0"/>
              <a:t>A vector as an arrow with a direction and magnitude ( a physical view)</a:t>
            </a:r>
          </a:p>
          <a:p>
            <a:pPr>
              <a:buFontTx/>
              <a:buChar char="-"/>
            </a:pPr>
            <a:r>
              <a:rPr lang="en-IN" dirty="0" smtClean="0"/>
              <a:t>Computer science view : An array of numbers</a:t>
            </a:r>
          </a:p>
          <a:p>
            <a:pPr>
              <a:buFontTx/>
              <a:buChar char="-"/>
            </a:pPr>
            <a:r>
              <a:rPr lang="en-IN" dirty="0" smtClean="0"/>
              <a:t>Representation of numerical data in tabular form is called Vectors.</a:t>
            </a:r>
          </a:p>
          <a:p>
            <a:r>
              <a:rPr lang="en-IN" dirty="0" smtClean="0"/>
              <a:t>Every person has height, weight and ages to treat data as 3-dimensional vectors (height, weight, age)</a:t>
            </a:r>
          </a:p>
          <a:p>
            <a:pPr marL="0" indent="0">
              <a:buNone/>
            </a:pPr>
            <a:r>
              <a:rPr lang="en-IN" dirty="0" smtClean="0"/>
              <a:t>Ex: </a:t>
            </a:r>
          </a:p>
          <a:p>
            <a:pPr marL="0" indent="0">
              <a:buNone/>
            </a:pPr>
            <a:r>
              <a:rPr lang="en-IN" dirty="0" smtClean="0"/>
              <a:t>	Person=[175,79,45]</a:t>
            </a:r>
          </a:p>
          <a:p>
            <a:pPr marL="0" indent="0">
              <a:buNone/>
            </a:pPr>
            <a:endParaRPr lang="en-IN" dirty="0" smtClean="0"/>
          </a:p>
          <a:p>
            <a:pPr marL="0" indent="0">
              <a:buNone/>
            </a:pPr>
            <a:endParaRPr lang="en-IN" dirty="0" smtClean="0"/>
          </a:p>
          <a:p>
            <a:pPr>
              <a:buFontTx/>
              <a:buChar char="-"/>
            </a:pPr>
            <a:endParaRPr lang="en-IN" dirty="0" smtClean="0"/>
          </a:p>
          <a:p>
            <a:pPr>
              <a:buFontTx/>
              <a:buChar char="-"/>
            </a:pP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4747739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84818059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45837" y="498764"/>
            <a:ext cx="10818090" cy="574501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9068617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31718" y="365125"/>
            <a:ext cx="10422082" cy="5887893"/>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56481682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5526" y="919523"/>
            <a:ext cx="10187709" cy="5276850"/>
          </a:xfrm>
          <a:prstGeom prst="rect">
            <a:avLst/>
          </a:prstGeom>
        </p:spPr>
      </p:pic>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94991672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6076950"/>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0173338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Z-test</a:t>
            </a:r>
            <a:endParaRPr lang="en-IN" dirty="0"/>
          </a:p>
        </p:txBody>
      </p:sp>
      <p:sp>
        <p:nvSpPr>
          <p:cNvPr id="3" name="Content Placeholder 2"/>
          <p:cNvSpPr>
            <a:spLocks noGrp="1"/>
          </p:cNvSpPr>
          <p:nvPr>
            <p:ph idx="1"/>
          </p:nvPr>
        </p:nvSpPr>
        <p:spPr/>
        <p:txBody>
          <a:bodyPr/>
          <a:lstStyle/>
          <a:p>
            <a:r>
              <a:rPr lang="en-US" dirty="0"/>
              <a:t>A school claimed that the students’ study that is more intelligent than the average school. On calculating the IQ scores of 50 students, the average turns out to be </a:t>
            </a:r>
            <a:r>
              <a:rPr lang="en-US" dirty="0" smtClean="0"/>
              <a:t>110. </a:t>
            </a:r>
            <a:r>
              <a:rPr lang="en-US" dirty="0"/>
              <a:t>The mean of the population IQ is 100 and the standard deviation is 15. State whether the claim of principal is right or not at a 5% significance level.</a:t>
            </a:r>
            <a:endParaRPr lang="en-IN" dirty="0"/>
          </a:p>
        </p:txBody>
      </p:sp>
      <p:pic>
        <p:nvPicPr>
          <p:cNvPr id="4" name="Picture 3"/>
          <p:cNvPicPr>
            <a:picLocks noChangeAspect="1"/>
          </p:cNvPicPr>
          <p:nvPr/>
        </p:nvPicPr>
        <p:blipFill>
          <a:blip r:embed="rId2"/>
          <a:stretch>
            <a:fillRect/>
          </a:stretch>
        </p:blipFill>
        <p:spPr>
          <a:xfrm>
            <a:off x="1322098" y="4001294"/>
            <a:ext cx="8753475" cy="895350"/>
          </a:xfrm>
          <a:prstGeom prst="rect">
            <a:avLst/>
          </a:prstGeom>
        </p:spPr>
      </p:pic>
      <p:pic>
        <p:nvPicPr>
          <p:cNvPr id="5" name="Picture 4"/>
          <p:cNvPicPr>
            <a:picLocks noChangeAspect="1"/>
          </p:cNvPicPr>
          <p:nvPr/>
        </p:nvPicPr>
        <p:blipFill>
          <a:blip r:embed="rId3"/>
          <a:stretch>
            <a:fillRect/>
          </a:stretch>
        </p:blipFill>
        <p:spPr>
          <a:xfrm>
            <a:off x="1747982" y="5031581"/>
            <a:ext cx="7162800" cy="790575"/>
          </a:xfrm>
          <a:prstGeom prst="rect">
            <a:avLst/>
          </a:prstGeom>
        </p:spPr>
      </p:pic>
      <p:sp>
        <p:nvSpPr>
          <p:cNvPr id="6" name="Footer Placeholder 5"/>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6368259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5018"/>
            <a:ext cx="10515600" cy="5511945"/>
          </a:xfrm>
        </p:spPr>
        <p:txBody>
          <a:bodyPr>
            <a:normAutofit fontScale="92500" lnSpcReduction="10000"/>
          </a:bodyPr>
          <a:lstStyle/>
          <a:p>
            <a:r>
              <a:rPr lang="en-US" dirty="0"/>
              <a:t>State the level of significance. Here, our level of significance given in this question (∝ =0.05), if not given then we take ∝=0.05</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t>Here 4.71 &gt;1.645, so we reject the null hypothesis. If z-test statistics is less than z-score, then we will not reject the null hypothesis.</a:t>
            </a:r>
          </a:p>
          <a:p>
            <a:pPr marL="0" indent="0">
              <a:buNone/>
            </a:pPr>
            <a:endParaRPr lang="en-US" dirty="0"/>
          </a:p>
          <a:p>
            <a:endParaRPr lang="en-IN" dirty="0"/>
          </a:p>
        </p:txBody>
      </p:sp>
      <p:pic>
        <p:nvPicPr>
          <p:cNvPr id="4" name="Picture 3"/>
          <p:cNvPicPr>
            <a:picLocks noChangeAspect="1"/>
          </p:cNvPicPr>
          <p:nvPr/>
        </p:nvPicPr>
        <p:blipFill>
          <a:blip r:embed="rId2"/>
          <a:stretch>
            <a:fillRect/>
          </a:stretch>
        </p:blipFill>
        <p:spPr>
          <a:xfrm>
            <a:off x="1425648" y="1589448"/>
            <a:ext cx="9082086" cy="3663084"/>
          </a:xfrm>
          <a:prstGeom prst="rect">
            <a:avLst/>
          </a:prstGeom>
        </p:spPr>
      </p:pic>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5151188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F-Test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825624"/>
            <a:ext cx="10310091" cy="3162011"/>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6116396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4"/>
            <a:ext cx="10515600" cy="5921375"/>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81053342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97392" y="936784"/>
            <a:ext cx="9341168" cy="4791075"/>
          </a:xfrm>
          <a:prstGeom prst="rect">
            <a:avLst/>
          </a:prstGeom>
        </p:spPr>
      </p:pic>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607748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Vectors</a:t>
            </a:r>
            <a:endParaRPr lang="en-IN" dirty="0"/>
          </a:p>
        </p:txBody>
      </p:sp>
      <p:sp>
        <p:nvSpPr>
          <p:cNvPr id="3" name="Content Placeholder 2"/>
          <p:cNvSpPr>
            <a:spLocks noGrp="1"/>
          </p:cNvSpPr>
          <p:nvPr>
            <p:ph idx="1"/>
          </p:nvPr>
        </p:nvSpPr>
        <p:spPr/>
        <p:txBody>
          <a:bodyPr/>
          <a:lstStyle/>
          <a:p>
            <a:r>
              <a:rPr lang="en-IN" dirty="0" smtClean="0"/>
              <a:t> </a:t>
            </a:r>
            <a:endParaRPr lang="en-IN" dirty="0"/>
          </a:p>
        </p:txBody>
      </p:sp>
      <p:pic>
        <p:nvPicPr>
          <p:cNvPr id="4" name="Picture 3"/>
          <p:cNvPicPr>
            <a:picLocks noChangeAspect="1"/>
          </p:cNvPicPr>
          <p:nvPr/>
        </p:nvPicPr>
        <p:blipFill>
          <a:blip r:embed="rId2"/>
          <a:stretch>
            <a:fillRect/>
          </a:stretch>
        </p:blipFill>
        <p:spPr>
          <a:xfrm>
            <a:off x="838200" y="1452427"/>
            <a:ext cx="10186987" cy="4724536"/>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28320915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26732" y="365126"/>
            <a:ext cx="10827068"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2688876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ANOVA</a:t>
            </a:r>
            <a:endParaRPr lang="en-IN" dirty="0"/>
          </a:p>
        </p:txBody>
      </p:sp>
      <p:sp>
        <p:nvSpPr>
          <p:cNvPr id="3" name="Content Placeholder 2"/>
          <p:cNvSpPr>
            <a:spLocks noGrp="1"/>
          </p:cNvSpPr>
          <p:nvPr>
            <p:ph idx="1"/>
          </p:nvPr>
        </p:nvSpPr>
        <p:spPr/>
        <p:txBody>
          <a:bodyPr/>
          <a:lstStyle/>
          <a:p>
            <a:r>
              <a:rPr lang="en-US" dirty="0"/>
              <a:t>ANOVA is a parametric statistical technique that helps in finding out if there is a significant difference between the mean of three or more groups. </a:t>
            </a:r>
            <a:endParaRPr lang="en-US" dirty="0" smtClean="0"/>
          </a:p>
          <a:p>
            <a:r>
              <a:rPr lang="en-US" dirty="0" smtClean="0"/>
              <a:t>Steps</a:t>
            </a:r>
          </a:p>
          <a:p>
            <a:pPr marL="0" indent="0">
              <a:buNone/>
            </a:pPr>
            <a:r>
              <a:rPr lang="en-US" dirty="0" smtClean="0"/>
              <a:t>1</a:t>
            </a:r>
            <a:r>
              <a:rPr lang="en-US" dirty="0"/>
              <a:t>. Define the null and alternative hypothesis. </a:t>
            </a:r>
          </a:p>
          <a:p>
            <a:pPr marL="0" indent="0">
              <a:buNone/>
            </a:pPr>
            <a:endParaRPr lang="en-US" dirty="0"/>
          </a:p>
          <a:p>
            <a:pPr marL="0" indent="0">
              <a:buNone/>
            </a:pPr>
            <a:r>
              <a:rPr lang="en-US" dirty="0"/>
              <a:t>H0 -&gt; μ1 = μ2 = μ3 (where μ = mean)</a:t>
            </a:r>
          </a:p>
          <a:p>
            <a:pPr marL="0" indent="0">
              <a:buNone/>
            </a:pPr>
            <a:r>
              <a:rPr lang="en-US" dirty="0"/>
              <a:t>Ha -&gt; At least one difference among the means</a:t>
            </a:r>
            <a:r>
              <a:rPr lang="en-US" dirty="0" smtClean="0"/>
              <a:t>.</a:t>
            </a:r>
          </a:p>
          <a:p>
            <a:pPr marL="0" indent="0">
              <a:buNone/>
            </a:pPr>
            <a:r>
              <a:rPr lang="en-US" dirty="0" smtClean="0"/>
              <a:t>2</a:t>
            </a:r>
            <a:r>
              <a:rPr lang="en-US" dirty="0"/>
              <a:t>. Find the degree of freedom between and within the groups.</a:t>
            </a:r>
            <a:endParaRPr lang="en-IN" dirty="0"/>
          </a:p>
        </p:txBody>
      </p:sp>
      <p:pic>
        <p:nvPicPr>
          <p:cNvPr id="6" name="Picture 5"/>
          <p:cNvPicPr>
            <a:picLocks noChangeAspect="1"/>
          </p:cNvPicPr>
          <p:nvPr/>
        </p:nvPicPr>
        <p:blipFill>
          <a:blip r:embed="rId2"/>
          <a:stretch>
            <a:fillRect/>
          </a:stretch>
        </p:blipFill>
        <p:spPr>
          <a:xfrm>
            <a:off x="1560512" y="6311900"/>
            <a:ext cx="2390775" cy="409575"/>
          </a:xfrm>
          <a:prstGeom prst="rect">
            <a:avLst/>
          </a:prstGeom>
        </p:spPr>
      </p:pic>
      <p:pic>
        <p:nvPicPr>
          <p:cNvPr id="7" name="Picture 6"/>
          <p:cNvPicPr>
            <a:picLocks noChangeAspect="1"/>
          </p:cNvPicPr>
          <p:nvPr/>
        </p:nvPicPr>
        <p:blipFill>
          <a:blip r:embed="rId3"/>
          <a:stretch>
            <a:fillRect/>
          </a:stretch>
        </p:blipFill>
        <p:spPr>
          <a:xfrm>
            <a:off x="3951287" y="6311900"/>
            <a:ext cx="2133600" cy="390525"/>
          </a:xfrm>
          <a:prstGeom prst="rect">
            <a:avLst/>
          </a:prstGeom>
        </p:spPr>
      </p:pic>
      <p:pic>
        <p:nvPicPr>
          <p:cNvPr id="8" name="Picture 7"/>
          <p:cNvPicPr>
            <a:picLocks noChangeAspect="1"/>
          </p:cNvPicPr>
          <p:nvPr/>
        </p:nvPicPr>
        <p:blipFill>
          <a:blip r:embed="rId4"/>
          <a:stretch>
            <a:fillRect/>
          </a:stretch>
        </p:blipFill>
        <p:spPr>
          <a:xfrm>
            <a:off x="6342062" y="6138863"/>
            <a:ext cx="5524500" cy="666751"/>
          </a:xfrm>
          <a:prstGeom prst="rect">
            <a:avLst/>
          </a:prstGeom>
        </p:spPr>
      </p:pic>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1751270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3600" y="457200"/>
            <a:ext cx="10515600" cy="5668963"/>
          </a:xfrm>
        </p:spPr>
        <p:txBody>
          <a:bodyPr/>
          <a:lstStyle/>
          <a:p>
            <a:endParaRPr lang="en-IN" dirty="0" smtClean="0"/>
          </a:p>
          <a:p>
            <a:endParaRPr lang="en-IN" dirty="0"/>
          </a:p>
          <a:p>
            <a:r>
              <a:rPr lang="en-US" dirty="0"/>
              <a:t>It is defined as the ratio of the variance between samples to variance within samples. It is obtained while performing ANOVA test</a:t>
            </a:r>
            <a:endParaRPr lang="en-IN" dirty="0"/>
          </a:p>
        </p:txBody>
      </p:sp>
      <p:pic>
        <p:nvPicPr>
          <p:cNvPr id="5" name="Picture 4"/>
          <p:cNvPicPr>
            <a:picLocks noChangeAspect="1"/>
          </p:cNvPicPr>
          <p:nvPr/>
        </p:nvPicPr>
        <p:blipFill>
          <a:blip r:embed="rId2"/>
          <a:stretch>
            <a:fillRect/>
          </a:stretch>
        </p:blipFill>
        <p:spPr>
          <a:xfrm>
            <a:off x="3305175" y="2409825"/>
            <a:ext cx="3981450" cy="742950"/>
          </a:xfrm>
          <a:prstGeom prst="rect">
            <a:avLst/>
          </a:prstGeom>
        </p:spPr>
      </p:pic>
      <p:pic>
        <p:nvPicPr>
          <p:cNvPr id="6" name="Picture 5"/>
          <p:cNvPicPr>
            <a:picLocks noChangeAspect="1"/>
          </p:cNvPicPr>
          <p:nvPr/>
        </p:nvPicPr>
        <p:blipFill>
          <a:blip r:embed="rId3"/>
          <a:stretch>
            <a:fillRect/>
          </a:stretch>
        </p:blipFill>
        <p:spPr>
          <a:xfrm>
            <a:off x="947737" y="3598862"/>
            <a:ext cx="10291763" cy="1912937"/>
          </a:xfrm>
          <a:prstGeom prst="rect">
            <a:avLst/>
          </a:prstGeom>
        </p:spPr>
      </p:pic>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63378684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92200" y="2332037"/>
            <a:ext cx="10261600" cy="4024313"/>
          </a:xfrm>
          <a:prstGeom prst="rect">
            <a:avLst/>
          </a:prstGeom>
        </p:spPr>
      </p:pic>
      <p:pic>
        <p:nvPicPr>
          <p:cNvPr id="4" name="Picture 3"/>
          <p:cNvPicPr>
            <a:picLocks noChangeAspect="1"/>
          </p:cNvPicPr>
          <p:nvPr/>
        </p:nvPicPr>
        <p:blipFill>
          <a:blip r:embed="rId3"/>
          <a:stretch>
            <a:fillRect/>
          </a:stretch>
        </p:blipFill>
        <p:spPr>
          <a:xfrm>
            <a:off x="1092200" y="486568"/>
            <a:ext cx="9778999" cy="1647825"/>
          </a:xfrm>
          <a:prstGeom prst="rect">
            <a:avLst/>
          </a:prstGeom>
        </p:spPr>
      </p:pic>
      <p:sp>
        <p:nvSpPr>
          <p:cNvPr id="2" name="Footer Placeholder 1"/>
          <p:cNvSpPr>
            <a:spLocks noGrp="1"/>
          </p:cNvSpPr>
          <p:nvPr>
            <p:ph type="ftr" sz="quarter" idx="11"/>
          </p:nvPr>
        </p:nvSpPr>
        <p:spPr/>
        <p:txBody>
          <a:bodyPr/>
          <a:lstStyle/>
          <a:p>
            <a:r>
              <a:rPr lang="en-IN" dirty="0" smtClean="0"/>
              <a:t>Dr P </a:t>
            </a:r>
            <a:r>
              <a:rPr lang="en-IN" dirty="0" err="1" smtClean="0"/>
              <a:t>Muralidhar</a:t>
            </a:r>
            <a:r>
              <a:rPr lang="en-IN" dirty="0" smtClean="0"/>
              <a:t>                             MLDS</a:t>
            </a:r>
            <a:endParaRPr lang="en-IN" dirty="0"/>
          </a:p>
        </p:txBody>
      </p:sp>
    </p:spTree>
    <p:extLst>
      <p:ext uri="{BB962C8B-B14F-4D97-AF65-F5344CB8AC3E}">
        <p14:creationId xmlns:p14="http://schemas.microsoft.com/office/powerpoint/2010/main" val="22228251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461962"/>
            <a:ext cx="10515600" cy="5715001"/>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35641137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04850" y="365124"/>
            <a:ext cx="10801350" cy="5921375"/>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68915009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64987856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423068"/>
            <a:ext cx="10515600" cy="1209675"/>
          </a:xfrm>
          <a:prstGeom prst="rect">
            <a:avLst/>
          </a:prstGeom>
        </p:spPr>
      </p:pic>
      <p:pic>
        <p:nvPicPr>
          <p:cNvPr id="5" name="Picture 4"/>
          <p:cNvPicPr>
            <a:picLocks noChangeAspect="1"/>
          </p:cNvPicPr>
          <p:nvPr/>
        </p:nvPicPr>
        <p:blipFill>
          <a:blip r:embed="rId3"/>
          <a:stretch>
            <a:fillRect/>
          </a:stretch>
        </p:blipFill>
        <p:spPr>
          <a:xfrm>
            <a:off x="838200" y="1825625"/>
            <a:ext cx="10515600" cy="2324100"/>
          </a:xfrm>
          <a:prstGeom prst="rect">
            <a:avLst/>
          </a:prstGeom>
        </p:spPr>
      </p:pic>
      <p:pic>
        <p:nvPicPr>
          <p:cNvPr id="6" name="Picture 5"/>
          <p:cNvPicPr>
            <a:picLocks noChangeAspect="1"/>
          </p:cNvPicPr>
          <p:nvPr/>
        </p:nvPicPr>
        <p:blipFill>
          <a:blip r:embed="rId4"/>
          <a:stretch>
            <a:fillRect/>
          </a:stretch>
        </p:blipFill>
        <p:spPr>
          <a:xfrm>
            <a:off x="838200" y="4149725"/>
            <a:ext cx="10515600" cy="1108075"/>
          </a:xfrm>
          <a:prstGeom prst="rect">
            <a:avLst/>
          </a:prstGeom>
        </p:spPr>
      </p:pic>
      <p:sp>
        <p:nvSpPr>
          <p:cNvPr id="7" name="Footer Placeholder 6"/>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98116644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4"/>
            <a:ext cx="10515600" cy="1997075"/>
          </a:xfrm>
          <a:prstGeom prst="rect">
            <a:avLst/>
          </a:prstGeom>
        </p:spPr>
      </p:pic>
      <p:pic>
        <p:nvPicPr>
          <p:cNvPr id="5" name="Picture 4"/>
          <p:cNvPicPr>
            <a:picLocks noChangeAspect="1"/>
          </p:cNvPicPr>
          <p:nvPr/>
        </p:nvPicPr>
        <p:blipFill>
          <a:blip r:embed="rId3"/>
          <a:stretch>
            <a:fillRect/>
          </a:stretch>
        </p:blipFill>
        <p:spPr>
          <a:xfrm>
            <a:off x="838200" y="2362199"/>
            <a:ext cx="10515600" cy="3714750"/>
          </a:xfrm>
          <a:prstGeom prst="rect">
            <a:avLst/>
          </a:prstGeom>
        </p:spPr>
      </p:pic>
      <p:sp>
        <p:nvSpPr>
          <p:cNvPr id="6" name="Footer Placeholder 5"/>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9635983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36550"/>
            <a:ext cx="10833100"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712956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Student vector with four dimensional vector</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02127" y="1690688"/>
            <a:ext cx="10787745" cy="4727529"/>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8678254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934075"/>
          </a:xfrm>
          <a:prstGeom prst="rect">
            <a:avLst/>
          </a:prstGeom>
        </p:spPr>
      </p:pic>
      <p:pic>
        <p:nvPicPr>
          <p:cNvPr id="5" name="Picture 4"/>
          <p:cNvPicPr>
            <a:picLocks noChangeAspect="1"/>
          </p:cNvPicPr>
          <p:nvPr/>
        </p:nvPicPr>
        <p:blipFill>
          <a:blip r:embed="rId3"/>
          <a:stretch>
            <a:fillRect/>
          </a:stretch>
        </p:blipFill>
        <p:spPr>
          <a:xfrm>
            <a:off x="838200" y="365125"/>
            <a:ext cx="10515600" cy="5934075"/>
          </a:xfrm>
          <a:prstGeom prst="rect">
            <a:avLst/>
          </a:prstGeom>
        </p:spPr>
      </p:pic>
      <p:sp>
        <p:nvSpPr>
          <p:cNvPr id="6" name="Footer Placeholder 5"/>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26235843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76238"/>
            <a:ext cx="10515600" cy="5800725"/>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5884340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819775"/>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2896906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 name="Picture 6"/>
          <p:cNvPicPr>
            <a:picLocks noChangeAspect="1"/>
          </p:cNvPicPr>
          <p:nvPr/>
        </p:nvPicPr>
        <p:blipFill>
          <a:blip r:embed="rId2"/>
          <a:stretch>
            <a:fillRect/>
          </a:stretch>
        </p:blipFill>
        <p:spPr>
          <a:xfrm>
            <a:off x="-139700" y="-122237"/>
            <a:ext cx="12331700" cy="6980238"/>
          </a:xfrm>
          <a:prstGeom prst="rect">
            <a:avLst/>
          </a:prstGeom>
        </p:spPr>
      </p:pic>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3328533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96981" y="0"/>
            <a:ext cx="12221441" cy="7010400"/>
          </a:xfrm>
          <a:prstGeom prst="rect">
            <a:avLst/>
          </a:prstGeom>
        </p:spPr>
      </p:pic>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1290654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27363" y="2138939"/>
            <a:ext cx="10425546" cy="4351338"/>
          </a:xfrm>
          <a:prstGeom prst="rect">
            <a:avLst/>
          </a:prstGeom>
        </p:spPr>
      </p:pic>
      <p:pic>
        <p:nvPicPr>
          <p:cNvPr id="4" name="Picture 3"/>
          <p:cNvPicPr>
            <a:picLocks noChangeAspect="1"/>
          </p:cNvPicPr>
          <p:nvPr/>
        </p:nvPicPr>
        <p:blipFill>
          <a:blip r:embed="rId3"/>
          <a:stretch>
            <a:fillRect/>
          </a:stretch>
        </p:blipFill>
        <p:spPr>
          <a:xfrm>
            <a:off x="838200" y="454025"/>
            <a:ext cx="3725574" cy="1577686"/>
          </a:xfrm>
          <a:prstGeom prst="rect">
            <a:avLst/>
          </a:prstGeom>
        </p:spPr>
      </p:pic>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4640396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Bayesian Statistical Inference</a:t>
            </a:r>
            <a:endParaRPr lang="en-IN" dirty="0"/>
          </a:p>
        </p:txBody>
      </p:sp>
      <p:sp>
        <p:nvSpPr>
          <p:cNvPr id="3" name="Content Placeholder 2"/>
          <p:cNvSpPr>
            <a:spLocks noGrp="1"/>
          </p:cNvSpPr>
          <p:nvPr>
            <p:ph idx="1"/>
          </p:nvPr>
        </p:nvSpPr>
        <p:spPr/>
        <p:txBody>
          <a:bodyPr/>
          <a:lstStyle/>
          <a:p>
            <a:r>
              <a:rPr lang="en-IN" dirty="0" smtClean="0"/>
              <a:t>Bayes Theorem:</a:t>
            </a:r>
            <a:endParaRPr lang="en-IN" dirty="0"/>
          </a:p>
        </p:txBody>
      </p:sp>
      <p:pic>
        <p:nvPicPr>
          <p:cNvPr id="4" name="Picture 3"/>
          <p:cNvPicPr>
            <a:picLocks noChangeAspect="1"/>
          </p:cNvPicPr>
          <p:nvPr/>
        </p:nvPicPr>
        <p:blipFill>
          <a:blip r:embed="rId2"/>
          <a:stretch>
            <a:fillRect/>
          </a:stretch>
        </p:blipFill>
        <p:spPr>
          <a:xfrm>
            <a:off x="3562350" y="2852737"/>
            <a:ext cx="4686300" cy="3209925"/>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1737305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47675" y="365125"/>
            <a:ext cx="5905500" cy="2492375"/>
          </a:xfrm>
          <a:prstGeom prst="rect">
            <a:avLst/>
          </a:prstGeom>
        </p:spPr>
      </p:pic>
      <p:pic>
        <p:nvPicPr>
          <p:cNvPr id="5" name="Picture 4"/>
          <p:cNvPicPr>
            <a:picLocks noChangeAspect="1"/>
          </p:cNvPicPr>
          <p:nvPr/>
        </p:nvPicPr>
        <p:blipFill>
          <a:blip r:embed="rId3"/>
          <a:stretch>
            <a:fillRect/>
          </a:stretch>
        </p:blipFill>
        <p:spPr>
          <a:xfrm>
            <a:off x="6353175" y="146049"/>
            <a:ext cx="5505450" cy="2844801"/>
          </a:xfrm>
          <a:prstGeom prst="rect">
            <a:avLst/>
          </a:prstGeom>
        </p:spPr>
      </p:pic>
      <p:pic>
        <p:nvPicPr>
          <p:cNvPr id="6" name="Picture 5"/>
          <p:cNvPicPr>
            <a:picLocks noChangeAspect="1"/>
          </p:cNvPicPr>
          <p:nvPr/>
        </p:nvPicPr>
        <p:blipFill>
          <a:blip r:embed="rId4"/>
          <a:stretch>
            <a:fillRect/>
          </a:stretch>
        </p:blipFill>
        <p:spPr>
          <a:xfrm>
            <a:off x="638175" y="2821782"/>
            <a:ext cx="5715000" cy="3390900"/>
          </a:xfrm>
          <a:prstGeom prst="rect">
            <a:avLst/>
          </a:prstGeom>
        </p:spPr>
      </p:pic>
      <p:pic>
        <p:nvPicPr>
          <p:cNvPr id="7" name="Picture 6"/>
          <p:cNvPicPr>
            <a:picLocks noChangeAspect="1"/>
          </p:cNvPicPr>
          <p:nvPr/>
        </p:nvPicPr>
        <p:blipFill>
          <a:blip r:embed="rId5"/>
          <a:stretch>
            <a:fillRect/>
          </a:stretch>
        </p:blipFill>
        <p:spPr>
          <a:xfrm>
            <a:off x="6353175" y="2857500"/>
            <a:ext cx="5934075" cy="3695700"/>
          </a:xfrm>
          <a:prstGeom prst="rect">
            <a:avLst/>
          </a:prstGeom>
        </p:spPr>
      </p:pic>
      <p:sp>
        <p:nvSpPr>
          <p:cNvPr id="8" name="Footer Placeholder 7"/>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6371765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71524" y="365125"/>
            <a:ext cx="11058525" cy="5892800"/>
          </a:xfrm>
          <a:prstGeom prst="rect">
            <a:avLst/>
          </a:prstGeom>
        </p:spPr>
      </p:pic>
      <p:pic>
        <p:nvPicPr>
          <p:cNvPr id="5" name="Picture 4"/>
          <p:cNvPicPr>
            <a:picLocks noChangeAspect="1"/>
          </p:cNvPicPr>
          <p:nvPr/>
        </p:nvPicPr>
        <p:blipFill>
          <a:blip r:embed="rId3"/>
          <a:stretch>
            <a:fillRect/>
          </a:stretch>
        </p:blipFill>
        <p:spPr>
          <a:xfrm>
            <a:off x="8629650" y="3636169"/>
            <a:ext cx="3048000" cy="2581275"/>
          </a:xfrm>
          <a:prstGeom prst="rect">
            <a:avLst/>
          </a:prstGeom>
        </p:spPr>
      </p:pic>
      <p:pic>
        <p:nvPicPr>
          <p:cNvPr id="6" name="Picture 5"/>
          <p:cNvPicPr>
            <a:picLocks noChangeAspect="1"/>
          </p:cNvPicPr>
          <p:nvPr/>
        </p:nvPicPr>
        <p:blipFill>
          <a:blip r:embed="rId4"/>
          <a:stretch>
            <a:fillRect/>
          </a:stretch>
        </p:blipFill>
        <p:spPr>
          <a:xfrm>
            <a:off x="8582024" y="1158479"/>
            <a:ext cx="3248025" cy="1762125"/>
          </a:xfrm>
          <a:prstGeom prst="rect">
            <a:avLst/>
          </a:prstGeom>
        </p:spPr>
      </p:pic>
      <p:sp>
        <p:nvSpPr>
          <p:cNvPr id="7" name="Footer Placeholder 6"/>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1476682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838200" y="365125"/>
            <a:ext cx="10515600" cy="5857875"/>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508278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Operations on 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IN" dirty="0" smtClean="0"/>
                  <a:t>Magnitude:</a:t>
                </a:r>
              </a:p>
              <a:p>
                <a:pPr lvl="1"/>
                <a:r>
                  <a:rPr lang="en-IN" dirty="0" smtClean="0"/>
                  <a:t>If a vector having the values v= [</a:t>
                </a:r>
                <a:r>
                  <a:rPr lang="en-IN" dirty="0" err="1" smtClean="0"/>
                  <a:t>a,b</a:t>
                </a:r>
                <a:r>
                  <a:rPr lang="en-IN" dirty="0" smtClean="0"/>
                  <a:t>] it magnitude or length of vector is</a:t>
                </a:r>
                <a14:m>
                  <m:oMath xmlns:m="http://schemas.openxmlformats.org/officeDocument/2006/math">
                    <m:rad>
                      <m:radPr>
                        <m:degHide m:val="on"/>
                        <m:ctrlPr>
                          <a:rPr lang="en-IN" i="1" smtClean="0">
                            <a:latin typeface="Cambria Math" panose="02040503050406030204" pitchFamily="18" charset="0"/>
                          </a:rPr>
                        </m:ctrlPr>
                      </m:radPr>
                      <m:deg/>
                      <m:e>
                        <m:sSup>
                          <m:sSupPr>
                            <m:ctrlPr>
                              <a:rPr lang="en-IN" i="1" smtClean="0">
                                <a:latin typeface="Cambria Math" panose="02040503050406030204" pitchFamily="18" charset="0"/>
                              </a:rPr>
                            </m:ctrlPr>
                          </m:sSupPr>
                          <m:e>
                            <m:r>
                              <a:rPr lang="en-IN" i="1" smtClean="0">
                                <a:latin typeface="Cambria Math" panose="02040503050406030204" pitchFamily="18" charset="0"/>
                              </a:rPr>
                              <m:t>𝑎</m:t>
                            </m:r>
                          </m:e>
                          <m:sup>
                            <m:r>
                              <a:rPr lang="en-IN" i="1" smtClean="0">
                                <a:latin typeface="Cambria Math" panose="02040503050406030204" pitchFamily="18" charset="0"/>
                              </a:rPr>
                              <m:t>2</m:t>
                            </m:r>
                          </m:sup>
                        </m:sSup>
                        <m:r>
                          <a:rPr lang="en-IN" i="1" smtClean="0">
                            <a:latin typeface="Cambria Math" panose="02040503050406030204" pitchFamily="18" charset="0"/>
                          </a:rPr>
                          <m:t>+</m:t>
                        </m:r>
                        <m:sSup>
                          <m:sSupPr>
                            <m:ctrlPr>
                              <a:rPr lang="en-IN" i="1" smtClean="0">
                                <a:latin typeface="Cambria Math" panose="02040503050406030204" pitchFamily="18" charset="0"/>
                              </a:rPr>
                            </m:ctrlPr>
                          </m:sSupPr>
                          <m:e>
                            <m:r>
                              <a:rPr lang="en-IN" i="1" smtClean="0">
                                <a:latin typeface="Cambria Math" panose="02040503050406030204" pitchFamily="18" charset="0"/>
                              </a:rPr>
                              <m:t>𝑏</m:t>
                            </m:r>
                          </m:e>
                          <m:sup>
                            <m:r>
                              <a:rPr lang="en-IN" i="1" smtClean="0">
                                <a:latin typeface="Cambria Math" panose="02040503050406030204" pitchFamily="18" charset="0"/>
                              </a:rPr>
                              <m:t>2</m:t>
                            </m:r>
                          </m:sup>
                        </m:sSup>
                        <m:r>
                          <a:rPr lang="en-IN" b="0" i="1" smtClean="0">
                            <a:latin typeface="Cambria Math" panose="02040503050406030204" pitchFamily="18" charset="0"/>
                          </a:rPr>
                          <m:t> </m:t>
                        </m:r>
                      </m:e>
                    </m:rad>
                  </m:oMath>
                </a14:m>
                <a:r>
                  <a:rPr lang="en-IN" dirty="0" smtClean="0"/>
                  <a:t>   </a:t>
                </a:r>
              </a:p>
              <a:p>
                <a:r>
                  <a:rPr lang="en-IN" dirty="0" smtClean="0"/>
                  <a:t>What is the magnitude of [2,3,5]?</a:t>
                </a:r>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31251621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38187" y="365126"/>
            <a:ext cx="10691813" cy="4902200"/>
          </a:xfrm>
          <a:prstGeom prst="rect">
            <a:avLst/>
          </a:prstGeom>
        </p:spPr>
      </p:pic>
      <p:pic>
        <p:nvPicPr>
          <p:cNvPr id="5" name="Picture 4"/>
          <p:cNvPicPr>
            <a:picLocks noChangeAspect="1"/>
          </p:cNvPicPr>
          <p:nvPr/>
        </p:nvPicPr>
        <p:blipFill>
          <a:blip r:embed="rId3"/>
          <a:stretch>
            <a:fillRect/>
          </a:stretch>
        </p:blipFill>
        <p:spPr>
          <a:xfrm>
            <a:off x="661987" y="5257801"/>
            <a:ext cx="10901363" cy="1400175"/>
          </a:xfrm>
          <a:prstGeom prst="rect">
            <a:avLst/>
          </a:prstGeom>
        </p:spPr>
      </p:pic>
      <p:sp>
        <p:nvSpPr>
          <p:cNvPr id="6" name="Footer Placeholder 5"/>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6175403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42949" y="365125"/>
            <a:ext cx="10734675" cy="5883275"/>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9028429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1587500"/>
          </a:xfrm>
          <a:prstGeom prst="rect">
            <a:avLst/>
          </a:prstGeom>
        </p:spPr>
      </p:pic>
      <p:pic>
        <p:nvPicPr>
          <p:cNvPr id="5" name="Picture 4"/>
          <p:cNvPicPr>
            <a:picLocks noChangeAspect="1"/>
          </p:cNvPicPr>
          <p:nvPr/>
        </p:nvPicPr>
        <p:blipFill>
          <a:blip r:embed="rId3"/>
          <a:stretch>
            <a:fillRect/>
          </a:stretch>
        </p:blipFill>
        <p:spPr>
          <a:xfrm>
            <a:off x="838200" y="1920875"/>
            <a:ext cx="10515600" cy="4391025"/>
          </a:xfrm>
          <a:prstGeom prst="rect">
            <a:avLst/>
          </a:prstGeom>
        </p:spPr>
      </p:pic>
      <p:sp>
        <p:nvSpPr>
          <p:cNvPr id="6" name="Footer Placeholder 5"/>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370318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625" y="2864485"/>
            <a:ext cx="10515600" cy="1325563"/>
          </a:xfrm>
        </p:spPr>
        <p:txBody>
          <a:bodyPr/>
          <a:lstStyle/>
          <a:p>
            <a:r>
              <a:rPr lang="en-IN" dirty="0" smtClean="0"/>
              <a:t>Vector addition</a:t>
            </a:r>
            <a:endParaRPr lang="en-IN" dirty="0"/>
          </a:p>
        </p:txBody>
      </p:sp>
      <p:sp>
        <p:nvSpPr>
          <p:cNvPr id="3" name="Content Placeholder 2"/>
          <p:cNvSpPr>
            <a:spLocks noGrp="1"/>
          </p:cNvSpPr>
          <p:nvPr>
            <p:ph idx="1"/>
          </p:nvPr>
        </p:nvSpPr>
        <p:spPr/>
        <p:txBody>
          <a:bodyPr/>
          <a:lstStyle/>
          <a:p>
            <a:endParaRPr lang="en-IN"/>
          </a:p>
        </p:txBody>
      </p:sp>
      <p:pic>
        <p:nvPicPr>
          <p:cNvPr id="2050" name="Picture 2" descr="Lesson: Vector Addition | Nagw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1865"/>
            <a:ext cx="12801600" cy="72009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669190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Vector Arithmetic</a:t>
            </a:r>
            <a:endParaRPr lang="en-IN" dirty="0"/>
          </a:p>
        </p:txBody>
      </p:sp>
      <p:pic>
        <p:nvPicPr>
          <p:cNvPr id="5" name="Picture 4"/>
          <p:cNvPicPr>
            <a:picLocks noChangeAspect="1"/>
          </p:cNvPicPr>
          <p:nvPr/>
        </p:nvPicPr>
        <p:blipFill>
          <a:blip r:embed="rId2"/>
          <a:stretch>
            <a:fillRect/>
          </a:stretch>
        </p:blipFill>
        <p:spPr>
          <a:xfrm>
            <a:off x="456928" y="1754210"/>
            <a:ext cx="11487150" cy="3366430"/>
          </a:xfrm>
          <a:prstGeom prst="rect">
            <a:avLst/>
          </a:prstGeom>
        </p:spPr>
      </p:pic>
      <p:sp>
        <p:nvSpPr>
          <p:cNvPr id="3" name="Footer Placeholder 2"/>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0648691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Vector Addition</a:t>
            </a:r>
            <a:endParaRPr lang="en-IN" dirty="0"/>
          </a:p>
        </p:txBody>
      </p:sp>
      <p:sp>
        <p:nvSpPr>
          <p:cNvPr id="3" name="Content Placeholder 2"/>
          <p:cNvSpPr>
            <a:spLocks noGrp="1"/>
          </p:cNvSpPr>
          <p:nvPr>
            <p:ph idx="1"/>
          </p:nvPr>
        </p:nvSpPr>
        <p:spPr>
          <a:xfrm>
            <a:off x="838200" y="1825625"/>
            <a:ext cx="5057503" cy="4351338"/>
          </a:xfrm>
        </p:spPr>
        <p:txBody>
          <a:bodyPr>
            <a:normAutofit fontScale="70000" lnSpcReduction="20000"/>
          </a:bodyPr>
          <a:lstStyle/>
          <a:p>
            <a:pPr marL="0" indent="0">
              <a:buNone/>
            </a:pPr>
            <a:r>
              <a:rPr lang="en-US" dirty="0"/>
              <a:t>a = [3, 5, -5, 8]</a:t>
            </a:r>
          </a:p>
          <a:p>
            <a:pPr marL="0" indent="0">
              <a:buNone/>
            </a:pPr>
            <a:r>
              <a:rPr lang="en-US" dirty="0"/>
              <a:t>b = [4, 7, 9, -4]</a:t>
            </a:r>
          </a:p>
          <a:p>
            <a:pPr marL="0" indent="0">
              <a:buNone/>
            </a:pPr>
            <a:r>
              <a:rPr lang="en-US" dirty="0" smtClean="0"/>
              <a:t>print</a:t>
            </a:r>
            <a:r>
              <a:rPr lang="en-US" dirty="0"/>
              <a:t>("Vector a = ", a)</a:t>
            </a:r>
          </a:p>
          <a:p>
            <a:pPr marL="0" indent="0">
              <a:buNone/>
            </a:pPr>
            <a:r>
              <a:rPr lang="en-US" dirty="0"/>
              <a:t>print("Vector b = ", b)</a:t>
            </a:r>
          </a:p>
          <a:p>
            <a:endParaRPr lang="en-US" dirty="0"/>
          </a:p>
          <a:p>
            <a:pPr marL="0" indent="0">
              <a:buNone/>
            </a:pPr>
            <a:r>
              <a:rPr lang="en-US" dirty="0"/>
              <a:t># This is a 4 dimensional vector</a:t>
            </a:r>
          </a:p>
          <a:p>
            <a:pPr marL="0" indent="0">
              <a:buNone/>
            </a:pPr>
            <a:r>
              <a:rPr lang="en-US" dirty="0"/>
              <a:t># a list in python is a vector in linear algebra</a:t>
            </a:r>
          </a:p>
          <a:p>
            <a:endParaRPr lang="en-US" dirty="0"/>
          </a:p>
          <a:p>
            <a:pPr marL="0" indent="0">
              <a:buNone/>
            </a:pPr>
            <a:r>
              <a:rPr lang="en-US" dirty="0"/>
              <a:t># adding vectors</a:t>
            </a:r>
          </a:p>
          <a:p>
            <a:pPr marL="0" indent="0">
              <a:buNone/>
            </a:pPr>
            <a:r>
              <a:rPr lang="en-US" dirty="0"/>
              <a:t>sum = []</a:t>
            </a:r>
          </a:p>
          <a:p>
            <a:pPr marL="0" indent="0">
              <a:buNone/>
            </a:pPr>
            <a:r>
              <a:rPr lang="en-US" dirty="0"/>
              <a:t>for </a:t>
            </a:r>
            <a:r>
              <a:rPr lang="en-US" dirty="0" err="1"/>
              <a:t>i</a:t>
            </a:r>
            <a:r>
              <a:rPr lang="en-US" dirty="0"/>
              <a:t> in range(</a:t>
            </a:r>
            <a:r>
              <a:rPr lang="en-US" dirty="0" err="1"/>
              <a:t>len</a:t>
            </a:r>
            <a:r>
              <a:rPr lang="en-US" dirty="0"/>
              <a:t>(a)):</a:t>
            </a:r>
          </a:p>
          <a:p>
            <a:pPr marL="0" indent="0">
              <a:buNone/>
            </a:pPr>
            <a:r>
              <a:rPr lang="en-US" dirty="0"/>
              <a:t>    </a:t>
            </a:r>
            <a:r>
              <a:rPr lang="en-US" dirty="0" err="1"/>
              <a:t>sum.append</a:t>
            </a:r>
            <a:r>
              <a:rPr lang="en-US" dirty="0"/>
              <a:t>(a[</a:t>
            </a:r>
            <a:r>
              <a:rPr lang="en-US" dirty="0" err="1"/>
              <a:t>i</a:t>
            </a:r>
            <a:r>
              <a:rPr lang="en-US" dirty="0"/>
              <a:t>] + b[</a:t>
            </a:r>
            <a:r>
              <a:rPr lang="en-US" dirty="0" err="1"/>
              <a:t>i</a:t>
            </a:r>
            <a:r>
              <a:rPr lang="en-US" dirty="0"/>
              <a:t>])</a:t>
            </a:r>
            <a:endParaRPr lang="en-IN" dirty="0"/>
          </a:p>
        </p:txBody>
      </p:sp>
      <p:sp>
        <p:nvSpPr>
          <p:cNvPr id="6" name="Rectangle 5"/>
          <p:cNvSpPr/>
          <p:nvPr/>
        </p:nvSpPr>
        <p:spPr>
          <a:xfrm>
            <a:off x="5756366" y="1433457"/>
            <a:ext cx="6017623" cy="2585323"/>
          </a:xfrm>
          <a:prstGeom prst="rect">
            <a:avLst/>
          </a:prstGeom>
        </p:spPr>
        <p:txBody>
          <a:bodyPr wrap="square">
            <a:spAutoFit/>
          </a:bodyPr>
          <a:lstStyle/>
          <a:p>
            <a:r>
              <a:rPr lang="en-US" dirty="0"/>
              <a:t>a = [3, 5, -5, 8]</a:t>
            </a:r>
          </a:p>
          <a:p>
            <a:r>
              <a:rPr lang="en-US" dirty="0"/>
              <a:t>b = [4, 7, 9, -4</a:t>
            </a:r>
            <a:r>
              <a:rPr lang="en-US" dirty="0" smtClean="0"/>
              <a:t>]</a:t>
            </a:r>
            <a:endParaRPr lang="en-US" dirty="0"/>
          </a:p>
          <a:p>
            <a:r>
              <a:rPr lang="en-US" dirty="0"/>
              <a:t>print("Vector a = ", a)</a:t>
            </a:r>
          </a:p>
          <a:p>
            <a:r>
              <a:rPr lang="en-US" dirty="0"/>
              <a:t>print("Vector b = ", b</a:t>
            </a:r>
            <a:r>
              <a:rPr lang="en-US" dirty="0" smtClean="0"/>
              <a:t>)</a:t>
            </a:r>
            <a:endParaRPr lang="en-US" dirty="0"/>
          </a:p>
          <a:p>
            <a:r>
              <a:rPr lang="en-US" dirty="0"/>
              <a:t># This is a 4 dimensional vector</a:t>
            </a:r>
          </a:p>
          <a:p>
            <a:r>
              <a:rPr lang="en-US" dirty="0"/>
              <a:t># a list in python is a vector in linear </a:t>
            </a:r>
            <a:r>
              <a:rPr lang="en-US" dirty="0" smtClean="0"/>
              <a:t>algebra</a:t>
            </a:r>
            <a:endParaRPr lang="en-US" dirty="0"/>
          </a:p>
          <a:p>
            <a:r>
              <a:rPr lang="en-US" dirty="0"/>
              <a:t># adding </a:t>
            </a:r>
            <a:r>
              <a:rPr lang="en-US" dirty="0" smtClean="0"/>
              <a:t>vectors</a:t>
            </a:r>
            <a:endParaRPr lang="en-US" dirty="0"/>
          </a:p>
          <a:p>
            <a:r>
              <a:rPr lang="en-US" dirty="0"/>
              <a:t>for </a:t>
            </a:r>
            <a:r>
              <a:rPr lang="en-US" dirty="0" err="1"/>
              <a:t>i</a:t>
            </a:r>
            <a:r>
              <a:rPr lang="en-US" dirty="0" err="1" smtClean="0"/>
              <a:t>,j</a:t>
            </a:r>
            <a:r>
              <a:rPr lang="en-US" dirty="0" smtClean="0"/>
              <a:t> </a:t>
            </a:r>
            <a:r>
              <a:rPr lang="en-US" dirty="0"/>
              <a:t>in </a:t>
            </a:r>
            <a:r>
              <a:rPr lang="en-US" dirty="0" smtClean="0"/>
              <a:t>zip(</a:t>
            </a:r>
            <a:r>
              <a:rPr lang="en-US" dirty="0" err="1" smtClean="0"/>
              <a:t>a,b</a:t>
            </a:r>
            <a:r>
              <a:rPr lang="en-US" dirty="0" smtClean="0"/>
              <a:t>):</a:t>
            </a:r>
            <a:endParaRPr lang="en-US" dirty="0"/>
          </a:p>
          <a:p>
            <a:r>
              <a:rPr lang="en-US" dirty="0"/>
              <a:t>    </a:t>
            </a:r>
            <a:r>
              <a:rPr lang="en-US" dirty="0" err="1" smtClean="0"/>
              <a:t>sum.append</a:t>
            </a:r>
            <a:r>
              <a:rPr lang="en-US" dirty="0" smtClean="0"/>
              <a:t>(</a:t>
            </a:r>
            <a:r>
              <a:rPr lang="en-US" dirty="0" err="1" smtClean="0"/>
              <a:t>i</a:t>
            </a:r>
            <a:r>
              <a:rPr lang="en-US" dirty="0" smtClean="0"/>
              <a:t> </a:t>
            </a:r>
            <a:r>
              <a:rPr lang="en-US" dirty="0"/>
              <a:t>+ j</a:t>
            </a:r>
            <a:r>
              <a:rPr lang="en-US" dirty="0" smtClean="0"/>
              <a:t>)</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628400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Numpy</a:t>
            </a:r>
            <a:r>
              <a:rPr lang="en-IN" dirty="0" smtClean="0"/>
              <a:t> </a:t>
            </a:r>
            <a:endParaRPr lang="en-IN" dirty="0"/>
          </a:p>
        </p:txBody>
      </p:sp>
      <p:sp>
        <p:nvSpPr>
          <p:cNvPr id="3" name="Content Placeholder 2"/>
          <p:cNvSpPr>
            <a:spLocks noGrp="1"/>
          </p:cNvSpPr>
          <p:nvPr>
            <p:ph idx="1"/>
          </p:nvPr>
        </p:nvSpPr>
        <p:spPr/>
        <p:txBody>
          <a:bodyPr>
            <a:normAutofit fontScale="92500" lnSpcReduction="20000"/>
          </a:bodyPr>
          <a:lstStyle/>
          <a:p>
            <a:r>
              <a:rPr lang="en-US" dirty="0"/>
              <a:t>The fundamental package for scientific </a:t>
            </a:r>
            <a:r>
              <a:rPr lang="en-US" dirty="0" smtClean="0"/>
              <a:t>computing for Numerical packages</a:t>
            </a:r>
          </a:p>
          <a:p>
            <a:r>
              <a:rPr lang="en-US" dirty="0" smtClean="0"/>
              <a:t>N-Dimensional Array: Fast </a:t>
            </a:r>
            <a:r>
              <a:rPr lang="en-US" dirty="0"/>
              <a:t>and versatile, the </a:t>
            </a:r>
            <a:r>
              <a:rPr lang="en-US" dirty="0" err="1"/>
              <a:t>NumPy</a:t>
            </a:r>
            <a:r>
              <a:rPr lang="en-US" dirty="0"/>
              <a:t> vectorization, indexing, and broadcasting concepts are the de-facto standards of array computing today.</a:t>
            </a:r>
          </a:p>
          <a:p>
            <a:r>
              <a:rPr lang="en-US" dirty="0" smtClean="0"/>
              <a:t>Numerical Computing Tool: </a:t>
            </a:r>
            <a:r>
              <a:rPr lang="en-US" dirty="0" err="1" smtClean="0"/>
              <a:t>NumPy</a:t>
            </a:r>
            <a:r>
              <a:rPr lang="en-US" dirty="0" smtClean="0"/>
              <a:t> </a:t>
            </a:r>
            <a:r>
              <a:rPr lang="en-US" dirty="0"/>
              <a:t>offers comprehensive mathematical functions, random number generators, linear algebra routines, Fourier transforms, and more</a:t>
            </a:r>
            <a:r>
              <a:rPr lang="en-US" dirty="0" smtClean="0"/>
              <a:t>.</a:t>
            </a:r>
          </a:p>
          <a:p>
            <a:r>
              <a:rPr lang="en-IN" cap="all" dirty="0" smtClean="0"/>
              <a:t>INTEROPERABLE: </a:t>
            </a:r>
            <a:r>
              <a:rPr lang="en-US" dirty="0" err="1" smtClean="0"/>
              <a:t>NumPy</a:t>
            </a:r>
            <a:r>
              <a:rPr lang="en-US" dirty="0" smtClean="0"/>
              <a:t> </a:t>
            </a:r>
            <a:r>
              <a:rPr lang="en-US" dirty="0"/>
              <a:t>supports a wide range of hardware and computing platforms, and plays well with distributed, GPU, and sparse array libraries</a:t>
            </a:r>
            <a:r>
              <a:rPr lang="en-US" dirty="0" smtClean="0"/>
              <a:t>.</a:t>
            </a:r>
          </a:p>
          <a:p>
            <a:r>
              <a:rPr lang="en-IN" cap="all" dirty="0"/>
              <a:t>EASY TO </a:t>
            </a:r>
            <a:r>
              <a:rPr lang="en-IN" cap="all" dirty="0" smtClean="0"/>
              <a:t>USE: </a:t>
            </a:r>
            <a:r>
              <a:rPr lang="en-US" dirty="0" err="1"/>
              <a:t>NumPy’s</a:t>
            </a:r>
            <a:r>
              <a:rPr lang="en-US" dirty="0"/>
              <a:t> high level syntax makes it accessible and productive for programmers from any background or experience level.</a:t>
            </a:r>
            <a:br>
              <a:rPr lang="en-US" dirty="0"/>
            </a:br>
            <a:endParaRPr lang="en-US" dirty="0" smtClean="0"/>
          </a:p>
          <a:p>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2421144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Using </a:t>
            </a:r>
            <a:r>
              <a:rPr lang="en-IN" dirty="0" err="1" smtClean="0"/>
              <a:t>Numpy</a:t>
            </a:r>
            <a:endParaRPr lang="en-IN" dirty="0"/>
          </a:p>
        </p:txBody>
      </p:sp>
      <p:sp>
        <p:nvSpPr>
          <p:cNvPr id="4" name="Content Placeholder 3"/>
          <p:cNvSpPr>
            <a:spLocks noGrp="1"/>
          </p:cNvSpPr>
          <p:nvPr>
            <p:ph idx="1"/>
          </p:nvPr>
        </p:nvSpPr>
        <p:spPr>
          <a:xfrm>
            <a:off x="838200" y="1825625"/>
            <a:ext cx="10515600" cy="3576364"/>
          </a:xfrm>
          <a:prstGeom prst="rect">
            <a:avLst/>
          </a:prstGeom>
        </p:spPr>
        <p:txBody>
          <a:bodyPr wrap="square">
            <a:spAutoFit/>
          </a:bodyPr>
          <a:lstStyle/>
          <a:p>
            <a:pPr marL="0" indent="0">
              <a:buNone/>
            </a:pPr>
            <a:r>
              <a:rPr lang="en-US" dirty="0"/>
              <a:t>i</a:t>
            </a:r>
            <a:r>
              <a:rPr lang="en-US" dirty="0" smtClean="0"/>
              <a:t>mport </a:t>
            </a:r>
            <a:r>
              <a:rPr lang="en-US" dirty="0" err="1" smtClean="0"/>
              <a:t>numpy</a:t>
            </a:r>
            <a:r>
              <a:rPr lang="en-US" dirty="0" smtClean="0"/>
              <a:t> as np</a:t>
            </a:r>
          </a:p>
          <a:p>
            <a:pPr marL="0" indent="0">
              <a:buNone/>
            </a:pPr>
            <a:r>
              <a:rPr lang="en-US" dirty="0" smtClean="0"/>
              <a:t>a </a:t>
            </a:r>
            <a:r>
              <a:rPr lang="en-US" dirty="0"/>
              <a:t>= </a:t>
            </a:r>
            <a:r>
              <a:rPr lang="en-US" dirty="0" err="1" smtClean="0"/>
              <a:t>np.array</a:t>
            </a:r>
            <a:r>
              <a:rPr lang="en-US" dirty="0" smtClean="0"/>
              <a:t>([3</a:t>
            </a:r>
            <a:r>
              <a:rPr lang="en-US" dirty="0"/>
              <a:t>, 5, -5, 8</a:t>
            </a:r>
            <a:r>
              <a:rPr lang="en-US" dirty="0" smtClean="0"/>
              <a:t>])</a:t>
            </a:r>
            <a:endParaRPr lang="en-US" dirty="0"/>
          </a:p>
          <a:p>
            <a:pPr marL="0" indent="0">
              <a:buNone/>
            </a:pPr>
            <a:r>
              <a:rPr lang="en-US" dirty="0"/>
              <a:t>b = </a:t>
            </a:r>
            <a:r>
              <a:rPr lang="en-US" dirty="0" err="1" smtClean="0"/>
              <a:t>np.array</a:t>
            </a:r>
            <a:r>
              <a:rPr lang="en-US" dirty="0" smtClean="0"/>
              <a:t>([4</a:t>
            </a:r>
            <a:r>
              <a:rPr lang="en-US" dirty="0"/>
              <a:t>, 7, 9, -4</a:t>
            </a:r>
            <a:r>
              <a:rPr lang="en-US" dirty="0" smtClean="0"/>
              <a:t>])</a:t>
            </a:r>
            <a:endParaRPr lang="en-US" dirty="0"/>
          </a:p>
          <a:p>
            <a:pPr marL="0" indent="0">
              <a:buNone/>
            </a:pPr>
            <a:r>
              <a:rPr lang="en-US" dirty="0" smtClean="0"/>
              <a:t>print(</a:t>
            </a:r>
            <a:r>
              <a:rPr lang="en-US" dirty="0" err="1" smtClean="0"/>
              <a:t>a+b</a:t>
            </a:r>
            <a:r>
              <a:rPr lang="en-US" dirty="0" smtClean="0"/>
              <a:t>)</a:t>
            </a:r>
          </a:p>
          <a:p>
            <a:pPr marL="0" indent="0">
              <a:buNone/>
            </a:pPr>
            <a:endParaRPr lang="en-US" dirty="0"/>
          </a:p>
          <a:p>
            <a:pPr marL="0" indent="0">
              <a:buNone/>
            </a:pPr>
            <a:endParaRPr lang="en-US" dirty="0" smtClean="0"/>
          </a:p>
          <a:p>
            <a:pPr marL="0" indent="0">
              <a:buNone/>
            </a:pPr>
            <a:r>
              <a:rPr lang="en-US" dirty="0" smtClean="0"/>
              <a:t>** array is method in </a:t>
            </a:r>
            <a:r>
              <a:rPr lang="en-US" dirty="0" err="1" smtClean="0"/>
              <a:t>numpy</a:t>
            </a:r>
            <a:r>
              <a:rPr lang="en-US" dirty="0" smtClean="0"/>
              <a:t> package</a:t>
            </a:r>
            <a:endParaRPr lang="en-US" dirty="0"/>
          </a:p>
        </p:txBody>
      </p:sp>
      <p:sp>
        <p:nvSpPr>
          <p:cNvPr id="3" name="Footer Placeholder 2"/>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5826260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021524" y="3239589"/>
            <a:ext cx="5332275" cy="2937374"/>
          </a:xfrm>
        </p:spPr>
        <p:txBody>
          <a:bodyPr/>
          <a:lstStyle/>
          <a:p>
            <a:pPr marL="0" indent="0">
              <a:buNone/>
            </a:pPr>
            <a:r>
              <a:rPr lang="en-IN" dirty="0"/>
              <a:t>S = [22, 33, 45.6, 21.6, 51.8]</a:t>
            </a:r>
          </a:p>
          <a:p>
            <a:pPr marL="0" indent="0">
              <a:buNone/>
            </a:pPr>
            <a:r>
              <a:rPr lang="en-IN" dirty="0"/>
              <a:t>P = </a:t>
            </a:r>
            <a:r>
              <a:rPr lang="en-IN" dirty="0" smtClean="0"/>
              <a:t>2.45</a:t>
            </a:r>
          </a:p>
          <a:p>
            <a:pPr marL="0" indent="0">
              <a:buNone/>
            </a:pPr>
            <a:r>
              <a:rPr lang="en-IN" dirty="0" smtClean="0"/>
              <a:t>Res=[]</a:t>
            </a:r>
          </a:p>
          <a:p>
            <a:pPr marL="0" indent="0">
              <a:buNone/>
            </a:pPr>
            <a:r>
              <a:rPr lang="en-IN" dirty="0" smtClean="0"/>
              <a:t>for </a:t>
            </a:r>
            <a:r>
              <a:rPr lang="en-IN" dirty="0" err="1" smtClean="0"/>
              <a:t>i</a:t>
            </a:r>
            <a:r>
              <a:rPr lang="en-IN" dirty="0" smtClean="0"/>
              <a:t> in S:</a:t>
            </a:r>
          </a:p>
          <a:p>
            <a:pPr marL="0" indent="0">
              <a:buNone/>
            </a:pPr>
            <a:r>
              <a:rPr lang="en-IN" dirty="0"/>
              <a:t>	</a:t>
            </a:r>
            <a:r>
              <a:rPr lang="en-IN" dirty="0" err="1" smtClean="0"/>
              <a:t>Res.append</a:t>
            </a:r>
            <a:r>
              <a:rPr lang="en-IN" dirty="0" smtClean="0"/>
              <a:t>(P*</a:t>
            </a:r>
            <a:r>
              <a:rPr lang="en-IN" dirty="0" err="1" smtClean="0"/>
              <a:t>i</a:t>
            </a:r>
            <a:r>
              <a:rPr lang="en-IN" dirty="0" smtClean="0"/>
              <a:t>)</a:t>
            </a:r>
            <a:endParaRPr lang="en-IN" dirty="0"/>
          </a:p>
        </p:txBody>
      </p:sp>
      <p:pic>
        <p:nvPicPr>
          <p:cNvPr id="4" name="Picture 3"/>
          <p:cNvPicPr>
            <a:picLocks noChangeAspect="1"/>
          </p:cNvPicPr>
          <p:nvPr/>
        </p:nvPicPr>
        <p:blipFill>
          <a:blip r:embed="rId2"/>
          <a:stretch>
            <a:fillRect/>
          </a:stretch>
        </p:blipFill>
        <p:spPr>
          <a:xfrm>
            <a:off x="681990" y="328613"/>
            <a:ext cx="11187392" cy="2693261"/>
          </a:xfrm>
          <a:prstGeom prst="rect">
            <a:avLst/>
          </a:prstGeom>
        </p:spPr>
      </p:pic>
      <p:pic>
        <p:nvPicPr>
          <p:cNvPr id="6150" name="Picture 6" descr="NumPy | Vector Multiplication - GeeksforGee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44" y="2986405"/>
            <a:ext cx="5339534" cy="314467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201263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Machine Learning</a:t>
            </a:r>
            <a:endParaRPr lang="en-IN" dirty="0"/>
          </a:p>
        </p:txBody>
      </p:sp>
      <p:sp>
        <p:nvSpPr>
          <p:cNvPr id="3" name="Content Placeholder 2"/>
          <p:cNvSpPr>
            <a:spLocks noGrp="1"/>
          </p:cNvSpPr>
          <p:nvPr>
            <p:ph idx="1"/>
          </p:nvPr>
        </p:nvSpPr>
        <p:spPr/>
        <p:txBody>
          <a:bodyPr/>
          <a:lstStyle/>
          <a:p>
            <a:pPr>
              <a:buFontTx/>
              <a:buChar char="-"/>
            </a:pPr>
            <a:r>
              <a:rPr lang="en-IN" dirty="0" smtClean="0"/>
              <a:t>Extracting valuable information from data.</a:t>
            </a:r>
          </a:p>
          <a:p>
            <a:pPr>
              <a:buFontTx/>
              <a:buChar char="-"/>
            </a:pPr>
            <a:r>
              <a:rPr lang="en-IN" dirty="0" smtClean="0"/>
              <a:t>Applying methodologies on datasets to extract meaningful information.</a:t>
            </a:r>
          </a:p>
          <a:p>
            <a:pPr>
              <a:buFontTx/>
              <a:buChar char="-"/>
            </a:pPr>
            <a:r>
              <a:rPr lang="en-IN" dirty="0" smtClean="0"/>
              <a:t>Data, model and learning</a:t>
            </a:r>
            <a:endParaRPr lang="en-IN" dirty="0"/>
          </a:p>
        </p:txBody>
      </p:sp>
      <p:pic>
        <p:nvPicPr>
          <p:cNvPr id="2052" name="Picture 4" descr="Datasets &gt; Preparing data for analysis &gt; User's Guide | Analyse-it® 5.65  docu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931" y="3378926"/>
            <a:ext cx="6241869" cy="252725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53411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Vector Arithmetic</a:t>
            </a:r>
            <a:endParaRPr lang="en-IN" dirty="0"/>
          </a:p>
        </p:txBody>
      </p:sp>
      <p:sp>
        <p:nvSpPr>
          <p:cNvPr id="3" name="Content Placeholder 2"/>
          <p:cNvSpPr>
            <a:spLocks noGrp="1"/>
          </p:cNvSpPr>
          <p:nvPr>
            <p:ph idx="1"/>
          </p:nvPr>
        </p:nvSpPr>
        <p:spPr>
          <a:xfrm>
            <a:off x="838200" y="3474720"/>
            <a:ext cx="4064726" cy="3065417"/>
          </a:xfrm>
        </p:spPr>
        <p:txBody>
          <a:bodyPr>
            <a:normAutofit fontScale="55000" lnSpcReduction="20000"/>
          </a:bodyPr>
          <a:lstStyle/>
          <a:p>
            <a:pPr marL="0" indent="0">
              <a:buNone/>
            </a:pPr>
            <a:r>
              <a:rPr lang="en-US" dirty="0"/>
              <a:t>a = [3, 5, -5, 8]</a:t>
            </a:r>
          </a:p>
          <a:p>
            <a:pPr marL="0" indent="0">
              <a:buNone/>
            </a:pPr>
            <a:r>
              <a:rPr lang="en-US" dirty="0"/>
              <a:t>b = [4, 7, 9, -4]</a:t>
            </a:r>
          </a:p>
          <a:p>
            <a:pPr marL="0" indent="0">
              <a:buNone/>
            </a:pPr>
            <a:r>
              <a:rPr lang="en-US" dirty="0"/>
              <a:t>print("Vector a = ", a)</a:t>
            </a:r>
          </a:p>
          <a:p>
            <a:pPr marL="0" indent="0">
              <a:buNone/>
            </a:pPr>
            <a:r>
              <a:rPr lang="en-US" dirty="0"/>
              <a:t>print("Vector b = ", b</a:t>
            </a:r>
            <a:r>
              <a:rPr lang="en-US" dirty="0" smtClean="0"/>
              <a:t>)</a:t>
            </a:r>
            <a:endParaRPr lang="en-US" dirty="0"/>
          </a:p>
          <a:p>
            <a:pPr marL="0" indent="0">
              <a:buNone/>
            </a:pPr>
            <a:r>
              <a:rPr lang="en-US" dirty="0"/>
              <a:t># This is a 4 dimensional vector</a:t>
            </a:r>
          </a:p>
          <a:p>
            <a:pPr marL="0" indent="0">
              <a:buNone/>
            </a:pPr>
            <a:r>
              <a:rPr lang="en-US" dirty="0"/>
              <a:t># a list in python is a vector in linear </a:t>
            </a:r>
            <a:r>
              <a:rPr lang="en-US" dirty="0" smtClean="0"/>
              <a:t>algebra</a:t>
            </a:r>
            <a:endParaRPr lang="en-US" dirty="0"/>
          </a:p>
          <a:p>
            <a:pPr marL="0" indent="0">
              <a:buNone/>
            </a:pPr>
            <a:r>
              <a:rPr lang="en-US" dirty="0"/>
              <a:t># adding vectors</a:t>
            </a:r>
          </a:p>
          <a:p>
            <a:pPr marL="0" indent="0">
              <a:buNone/>
            </a:pPr>
            <a:r>
              <a:rPr lang="en-US" dirty="0"/>
              <a:t>sum = 0</a:t>
            </a:r>
          </a:p>
          <a:p>
            <a:pPr marL="0" indent="0">
              <a:buNone/>
            </a:pPr>
            <a:r>
              <a:rPr lang="en-US" dirty="0"/>
              <a:t>for </a:t>
            </a:r>
            <a:r>
              <a:rPr lang="en-US" dirty="0" err="1"/>
              <a:t>i</a:t>
            </a:r>
            <a:r>
              <a:rPr lang="en-US" dirty="0"/>
              <a:t> in range(</a:t>
            </a:r>
            <a:r>
              <a:rPr lang="en-US" dirty="0" err="1"/>
              <a:t>len</a:t>
            </a:r>
            <a:r>
              <a:rPr lang="en-US" dirty="0"/>
              <a:t>(a)):</a:t>
            </a:r>
          </a:p>
          <a:p>
            <a:pPr marL="0" indent="0">
              <a:buNone/>
            </a:pPr>
            <a:r>
              <a:rPr lang="en-US" dirty="0"/>
              <a:t>    </a:t>
            </a:r>
            <a:r>
              <a:rPr lang="en-US" dirty="0" smtClean="0"/>
              <a:t>sum=sum+(a[</a:t>
            </a:r>
            <a:r>
              <a:rPr lang="en-US" dirty="0" err="1" smtClean="0"/>
              <a:t>i</a:t>
            </a:r>
            <a:r>
              <a:rPr lang="en-US" dirty="0"/>
              <a:t>] </a:t>
            </a:r>
            <a:r>
              <a:rPr lang="en-US" dirty="0" smtClean="0"/>
              <a:t>* </a:t>
            </a:r>
            <a:r>
              <a:rPr lang="en-US" dirty="0"/>
              <a:t>b[</a:t>
            </a:r>
            <a:r>
              <a:rPr lang="en-US" dirty="0" err="1"/>
              <a:t>i</a:t>
            </a:r>
            <a:r>
              <a:rPr lang="en-US" dirty="0"/>
              <a:t>])</a:t>
            </a:r>
            <a:endParaRPr lang="en-IN" dirty="0"/>
          </a:p>
          <a:p>
            <a:endParaRPr lang="en-IN" dirty="0"/>
          </a:p>
        </p:txBody>
      </p:sp>
      <p:pic>
        <p:nvPicPr>
          <p:cNvPr id="6" name="Picture 5"/>
          <p:cNvPicPr>
            <a:picLocks noChangeAspect="1"/>
          </p:cNvPicPr>
          <p:nvPr/>
        </p:nvPicPr>
        <p:blipFill>
          <a:blip r:embed="rId2"/>
          <a:stretch>
            <a:fillRect/>
          </a:stretch>
        </p:blipFill>
        <p:spPr>
          <a:xfrm>
            <a:off x="1064623" y="1283536"/>
            <a:ext cx="11220450" cy="1834696"/>
          </a:xfrm>
          <a:prstGeom prst="rect">
            <a:avLst/>
          </a:prstGeom>
        </p:spPr>
      </p:pic>
      <p:sp>
        <p:nvSpPr>
          <p:cNvPr id="7" name="Rectangle 6"/>
          <p:cNvSpPr/>
          <p:nvPr/>
        </p:nvSpPr>
        <p:spPr>
          <a:xfrm>
            <a:off x="4824549" y="3277163"/>
            <a:ext cx="3840480" cy="3139321"/>
          </a:xfrm>
          <a:prstGeom prst="rect">
            <a:avLst/>
          </a:prstGeom>
        </p:spPr>
        <p:txBody>
          <a:bodyPr wrap="square">
            <a:spAutoFit/>
          </a:bodyPr>
          <a:lstStyle/>
          <a:p>
            <a:r>
              <a:rPr lang="en-US" dirty="0"/>
              <a:t>a = [3, 5, -5, 8]</a:t>
            </a:r>
          </a:p>
          <a:p>
            <a:r>
              <a:rPr lang="en-US" dirty="0"/>
              <a:t>b = [4, 7, 9, -4]</a:t>
            </a:r>
          </a:p>
          <a:p>
            <a:r>
              <a:rPr lang="en-US" dirty="0"/>
              <a:t>print("Vector a = ", a)</a:t>
            </a:r>
          </a:p>
          <a:p>
            <a:r>
              <a:rPr lang="en-US" dirty="0"/>
              <a:t>print("Vector b = ", b</a:t>
            </a:r>
            <a:r>
              <a:rPr lang="en-US" dirty="0" smtClean="0"/>
              <a:t>)</a:t>
            </a:r>
          </a:p>
          <a:p>
            <a:r>
              <a:rPr lang="en-US" dirty="0" smtClean="0"/>
              <a:t>Sum=0</a:t>
            </a:r>
            <a:endParaRPr lang="en-US" dirty="0"/>
          </a:p>
          <a:p>
            <a:r>
              <a:rPr lang="en-US" dirty="0"/>
              <a:t># This is a 4 dimensional vector</a:t>
            </a:r>
          </a:p>
          <a:p>
            <a:r>
              <a:rPr lang="en-US" dirty="0"/>
              <a:t># a list in python is a vector in linear algebra</a:t>
            </a:r>
          </a:p>
          <a:p>
            <a:r>
              <a:rPr lang="en-US" dirty="0"/>
              <a:t># adding vectors</a:t>
            </a:r>
          </a:p>
          <a:p>
            <a:r>
              <a:rPr lang="en-US" dirty="0"/>
              <a:t>for </a:t>
            </a:r>
            <a:r>
              <a:rPr lang="en-US" dirty="0" err="1"/>
              <a:t>i,j</a:t>
            </a:r>
            <a:r>
              <a:rPr lang="en-US" dirty="0"/>
              <a:t> in zip(</a:t>
            </a:r>
            <a:r>
              <a:rPr lang="en-US" dirty="0" err="1"/>
              <a:t>a,b</a:t>
            </a:r>
            <a:r>
              <a:rPr lang="en-US" dirty="0"/>
              <a:t>):</a:t>
            </a:r>
          </a:p>
          <a:p>
            <a:r>
              <a:rPr lang="en-US" dirty="0"/>
              <a:t>    </a:t>
            </a:r>
            <a:r>
              <a:rPr lang="en-US" dirty="0" err="1"/>
              <a:t>sum.append</a:t>
            </a:r>
            <a:r>
              <a:rPr lang="en-US" dirty="0"/>
              <a:t>(</a:t>
            </a:r>
            <a:r>
              <a:rPr lang="en-US" dirty="0" err="1"/>
              <a:t>i</a:t>
            </a:r>
            <a:r>
              <a:rPr lang="en-US" dirty="0"/>
              <a:t> + j)</a:t>
            </a:r>
            <a:endParaRPr lang="en-IN" dirty="0"/>
          </a:p>
        </p:txBody>
      </p:sp>
      <p:sp>
        <p:nvSpPr>
          <p:cNvPr id="8" name="Rectangle 7"/>
          <p:cNvSpPr/>
          <p:nvPr/>
        </p:nvSpPr>
        <p:spPr>
          <a:xfrm>
            <a:off x="8351520" y="4239460"/>
            <a:ext cx="3840480" cy="2031325"/>
          </a:xfrm>
          <a:prstGeom prst="rect">
            <a:avLst/>
          </a:prstGeom>
        </p:spPr>
        <p:txBody>
          <a:bodyPr wrap="square">
            <a:spAutoFit/>
          </a:bodyPr>
          <a:lstStyle/>
          <a:p>
            <a:r>
              <a:rPr lang="en-US" dirty="0"/>
              <a:t>x = </a:t>
            </a:r>
            <a:r>
              <a:rPr lang="en-US" dirty="0" err="1"/>
              <a:t>np.array</a:t>
            </a:r>
            <a:r>
              <a:rPr lang="en-US" dirty="0"/>
              <a:t>([4, 5]) </a:t>
            </a:r>
            <a:endParaRPr lang="en-US" dirty="0" smtClean="0"/>
          </a:p>
          <a:p>
            <a:r>
              <a:rPr lang="en-US" dirty="0" smtClean="0"/>
              <a:t>y </a:t>
            </a:r>
            <a:r>
              <a:rPr lang="en-US" dirty="0"/>
              <a:t>= </a:t>
            </a:r>
            <a:r>
              <a:rPr lang="en-US" dirty="0" err="1"/>
              <a:t>np.array</a:t>
            </a:r>
            <a:r>
              <a:rPr lang="en-US" dirty="0"/>
              <a:t>([7, 10]) </a:t>
            </a:r>
            <a:endParaRPr lang="en-US" dirty="0" smtClean="0"/>
          </a:p>
          <a:p>
            <a:r>
              <a:rPr lang="en-US" dirty="0" smtClean="0"/>
              <a:t>print</a:t>
            </a:r>
            <a:r>
              <a:rPr lang="en-US" dirty="0"/>
              <a:t>("Original vectors:") </a:t>
            </a:r>
            <a:endParaRPr lang="en-US" dirty="0" smtClean="0"/>
          </a:p>
          <a:p>
            <a:r>
              <a:rPr lang="en-US" dirty="0" smtClean="0"/>
              <a:t>print(x</a:t>
            </a:r>
            <a:r>
              <a:rPr lang="en-US" dirty="0"/>
              <a:t>) </a:t>
            </a:r>
            <a:endParaRPr lang="en-US" dirty="0" smtClean="0"/>
          </a:p>
          <a:p>
            <a:r>
              <a:rPr lang="en-US" dirty="0" smtClean="0"/>
              <a:t>print(y</a:t>
            </a:r>
            <a:r>
              <a:rPr lang="en-US" dirty="0"/>
              <a:t>) </a:t>
            </a:r>
            <a:endParaRPr lang="en-US" dirty="0" smtClean="0"/>
          </a:p>
          <a:p>
            <a:r>
              <a:rPr lang="en-US" dirty="0" smtClean="0"/>
              <a:t>print</a:t>
            </a:r>
            <a:r>
              <a:rPr lang="en-US" dirty="0"/>
              <a:t>("Inner product of said vectors:") print(np.dot(x, y))</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857712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89206"/>
          </a:xfrm>
        </p:spPr>
        <p:txBody>
          <a:bodyPr/>
          <a:lstStyle/>
          <a:p>
            <a:r>
              <a:rPr lang="en-IN" dirty="0" smtClean="0"/>
              <a:t>Matrices</a:t>
            </a:r>
            <a:endParaRPr lang="en-IN" dirty="0"/>
          </a:p>
        </p:txBody>
      </p:sp>
      <p:pic>
        <p:nvPicPr>
          <p:cNvPr id="4" name="Content Placeholder 3"/>
          <p:cNvPicPr>
            <a:picLocks noGrp="1" noChangeAspect="1"/>
          </p:cNvPicPr>
          <p:nvPr>
            <p:ph idx="1"/>
          </p:nvPr>
        </p:nvPicPr>
        <p:blipFill>
          <a:blip r:embed="rId2"/>
          <a:stretch>
            <a:fillRect/>
          </a:stretch>
        </p:blipFill>
        <p:spPr>
          <a:xfrm>
            <a:off x="905691" y="1619794"/>
            <a:ext cx="10267406" cy="4557169"/>
          </a:xfrm>
          <a:prstGeom prst="rect">
            <a:avLst/>
          </a:prstGeom>
        </p:spPr>
      </p:pic>
      <p:sp>
        <p:nvSpPr>
          <p:cNvPr id="3" name="Footer Placeholder 2"/>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7782521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Matrices</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79269" y="1489166"/>
            <a:ext cx="10964091" cy="4911634"/>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0367696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a:t>
            </a:r>
            <a:r>
              <a:rPr lang="en-IN" dirty="0" smtClean="0"/>
              <a:t>xample</a:t>
            </a:r>
            <a:endParaRPr lang="en-IN" dirty="0"/>
          </a:p>
        </p:txBody>
      </p:sp>
      <p:sp>
        <p:nvSpPr>
          <p:cNvPr id="3" name="Content Placeholder 2"/>
          <p:cNvSpPr>
            <a:spLocks noGrp="1"/>
          </p:cNvSpPr>
          <p:nvPr>
            <p:ph idx="1"/>
          </p:nvPr>
        </p:nvSpPr>
        <p:spPr>
          <a:xfrm>
            <a:off x="838200" y="1825625"/>
            <a:ext cx="5719354" cy="4351338"/>
          </a:xfrm>
        </p:spPr>
        <p:txBody>
          <a:bodyPr/>
          <a:lstStyle/>
          <a:p>
            <a:endParaRPr lang="en-IN" dirty="0" smtClean="0"/>
          </a:p>
          <a:p>
            <a:endParaRPr lang="en-IN" dirty="0"/>
          </a:p>
          <a:p>
            <a:endParaRPr lang="en-IN" dirty="0" smtClean="0"/>
          </a:p>
          <a:p>
            <a:endParaRPr lang="en-IN" dirty="0"/>
          </a:p>
          <a:p>
            <a:pPr marL="0" indent="0">
              <a:buNone/>
            </a:pPr>
            <a:r>
              <a:rPr lang="en-IN" b="1" dirty="0" err="1"/>
              <a:t>def</a:t>
            </a:r>
            <a:r>
              <a:rPr lang="en-IN" b="1" dirty="0"/>
              <a:t> </a:t>
            </a:r>
            <a:r>
              <a:rPr lang="en-IN" dirty="0"/>
              <a:t>shape(A):</a:t>
            </a:r>
          </a:p>
          <a:p>
            <a:pPr marL="0" indent="0">
              <a:buNone/>
            </a:pPr>
            <a:r>
              <a:rPr lang="en-IN" dirty="0"/>
              <a:t> </a:t>
            </a:r>
            <a:r>
              <a:rPr lang="en-IN" dirty="0" smtClean="0"/>
              <a:t>    </a:t>
            </a:r>
            <a:r>
              <a:rPr lang="en-IN" dirty="0" err="1" smtClean="0"/>
              <a:t>num_rows</a:t>
            </a:r>
            <a:r>
              <a:rPr lang="en-IN" dirty="0" smtClean="0"/>
              <a:t> </a:t>
            </a:r>
            <a:r>
              <a:rPr lang="en-IN" dirty="0"/>
              <a:t>= </a:t>
            </a:r>
            <a:r>
              <a:rPr lang="en-IN" dirty="0" err="1"/>
              <a:t>len</a:t>
            </a:r>
            <a:r>
              <a:rPr lang="en-IN" dirty="0"/>
              <a:t>(A)</a:t>
            </a:r>
          </a:p>
          <a:p>
            <a:pPr marL="0" indent="0">
              <a:buNone/>
            </a:pPr>
            <a:r>
              <a:rPr lang="en-US" dirty="0" smtClean="0"/>
              <a:t>     </a:t>
            </a:r>
            <a:r>
              <a:rPr lang="en-US" dirty="0" err="1" smtClean="0"/>
              <a:t>num_cols</a:t>
            </a:r>
            <a:r>
              <a:rPr lang="en-US" dirty="0" smtClean="0"/>
              <a:t> </a:t>
            </a:r>
            <a:r>
              <a:rPr lang="en-US" dirty="0"/>
              <a:t>= </a:t>
            </a:r>
            <a:r>
              <a:rPr lang="en-US" dirty="0" smtClean="0"/>
              <a:t> </a:t>
            </a:r>
            <a:r>
              <a:rPr lang="en-US" dirty="0" err="1" smtClean="0"/>
              <a:t>len</a:t>
            </a:r>
            <a:r>
              <a:rPr lang="en-US" dirty="0" smtClean="0"/>
              <a:t>(A[0</a:t>
            </a:r>
            <a:r>
              <a:rPr lang="en-US" dirty="0"/>
              <a:t>]) </a:t>
            </a:r>
            <a:r>
              <a:rPr lang="en-US" b="1" dirty="0"/>
              <a:t>if </a:t>
            </a:r>
            <a:r>
              <a:rPr lang="en-US" dirty="0"/>
              <a:t>A </a:t>
            </a:r>
            <a:r>
              <a:rPr lang="en-US" b="1" dirty="0"/>
              <a:t>else </a:t>
            </a:r>
            <a:r>
              <a:rPr lang="en-US" dirty="0"/>
              <a:t>0 </a:t>
            </a:r>
            <a:endParaRPr lang="en-US" dirty="0" smtClean="0"/>
          </a:p>
          <a:p>
            <a:pPr marL="0" indent="0">
              <a:buNone/>
            </a:pPr>
            <a:r>
              <a:rPr lang="en-US" b="1" dirty="0"/>
              <a:t> </a:t>
            </a:r>
            <a:r>
              <a:rPr lang="en-US" b="1" dirty="0" smtClean="0"/>
              <a:t>    </a:t>
            </a:r>
            <a:r>
              <a:rPr lang="en-IN" b="1" dirty="0" smtClean="0"/>
              <a:t>return </a:t>
            </a:r>
            <a:r>
              <a:rPr lang="en-IN" dirty="0" err="1" smtClean="0"/>
              <a:t>num_rows</a:t>
            </a:r>
            <a:r>
              <a:rPr lang="en-IN" dirty="0" smtClean="0"/>
              <a:t>, </a:t>
            </a:r>
            <a:r>
              <a:rPr lang="en-IN" dirty="0" err="1" smtClean="0"/>
              <a:t>num_cols</a:t>
            </a:r>
            <a:endParaRPr lang="en-IN" dirty="0"/>
          </a:p>
        </p:txBody>
      </p:sp>
      <p:pic>
        <p:nvPicPr>
          <p:cNvPr id="4" name="Picture 3"/>
          <p:cNvPicPr>
            <a:picLocks noChangeAspect="1"/>
          </p:cNvPicPr>
          <p:nvPr/>
        </p:nvPicPr>
        <p:blipFill>
          <a:blip r:embed="rId2"/>
          <a:stretch>
            <a:fillRect/>
          </a:stretch>
        </p:blipFill>
        <p:spPr>
          <a:xfrm>
            <a:off x="838200" y="1825625"/>
            <a:ext cx="5915025" cy="1933575"/>
          </a:xfrm>
          <a:prstGeom prst="rect">
            <a:avLst/>
          </a:prstGeom>
        </p:spPr>
      </p:pic>
      <p:sp>
        <p:nvSpPr>
          <p:cNvPr id="5" name="Content Placeholder 2"/>
          <p:cNvSpPr txBox="1">
            <a:spLocks/>
          </p:cNvSpPr>
          <p:nvPr/>
        </p:nvSpPr>
        <p:spPr>
          <a:xfrm>
            <a:off x="6198325" y="3648892"/>
            <a:ext cx="5719354" cy="26630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smtClean="0"/>
              <a:t>Import </a:t>
            </a:r>
            <a:r>
              <a:rPr lang="en-IN" dirty="0" err="1" smtClean="0"/>
              <a:t>numpy</a:t>
            </a:r>
            <a:r>
              <a:rPr lang="en-IN" dirty="0" smtClean="0"/>
              <a:t> as np</a:t>
            </a:r>
          </a:p>
          <a:p>
            <a:pPr marL="0" indent="0">
              <a:buNone/>
            </a:pPr>
            <a:r>
              <a:rPr lang="en-IN" dirty="0" smtClean="0"/>
              <a:t>A=</a:t>
            </a:r>
            <a:r>
              <a:rPr lang="en-IN" dirty="0" err="1" smtClean="0"/>
              <a:t>np.array</a:t>
            </a:r>
            <a:r>
              <a:rPr lang="en-IN" dirty="0" smtClean="0"/>
              <a:t>([[1,2,3],</a:t>
            </a:r>
          </a:p>
          <a:p>
            <a:pPr marL="0" indent="0">
              <a:buNone/>
            </a:pPr>
            <a:r>
              <a:rPr lang="en-IN" dirty="0"/>
              <a:t>	</a:t>
            </a:r>
            <a:r>
              <a:rPr lang="en-IN" dirty="0" smtClean="0"/>
              <a:t>	[4,5,6]])</a:t>
            </a:r>
          </a:p>
          <a:p>
            <a:endParaRPr lang="en-IN" dirty="0" smtClean="0"/>
          </a:p>
          <a:p>
            <a:pPr marL="0" indent="0">
              <a:buFont typeface="Arial" panose="020B0604020202020204" pitchFamily="34" charset="0"/>
              <a:buNone/>
            </a:pPr>
            <a:r>
              <a:rPr lang="en-IN" b="1" dirty="0" err="1" smtClean="0"/>
              <a:t>def</a:t>
            </a:r>
            <a:r>
              <a:rPr lang="en-IN" b="1" dirty="0" smtClean="0"/>
              <a:t> </a:t>
            </a:r>
            <a:r>
              <a:rPr lang="en-IN" dirty="0" smtClean="0"/>
              <a:t>shape(A):</a:t>
            </a:r>
          </a:p>
          <a:p>
            <a:pPr marL="0" indent="0">
              <a:buFont typeface="Arial" panose="020B0604020202020204" pitchFamily="34" charset="0"/>
              <a:buNone/>
            </a:pPr>
            <a:r>
              <a:rPr lang="en-IN" dirty="0" smtClean="0"/>
              <a:t>     </a:t>
            </a:r>
            <a:r>
              <a:rPr lang="en-IN" dirty="0" err="1" smtClean="0"/>
              <a:t>A.shape</a:t>
            </a:r>
            <a:endParaRPr lang="en-IN" dirty="0"/>
          </a:p>
        </p:txBody>
      </p:sp>
      <p:sp>
        <p:nvSpPr>
          <p:cNvPr id="6" name="Footer Placeholder 5"/>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749061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 Example of Matrices</a:t>
            </a:r>
            <a:endParaRPr lang="en-IN" dirty="0"/>
          </a:p>
        </p:txBody>
      </p:sp>
      <p:sp>
        <p:nvSpPr>
          <p:cNvPr id="3" name="Content Placeholder 2"/>
          <p:cNvSpPr>
            <a:spLocks noGrp="1"/>
          </p:cNvSpPr>
          <p:nvPr>
            <p:ph idx="1"/>
          </p:nvPr>
        </p:nvSpPr>
        <p:spPr/>
        <p:txBody>
          <a:bodyPr>
            <a:normAutofit fontScale="62500" lnSpcReduction="20000"/>
          </a:bodyPr>
          <a:lstStyle/>
          <a:p>
            <a:r>
              <a:rPr lang="en-US" dirty="0"/>
              <a:t>friendships = [(0, 1), (0, 2), (1, 2), (1, 3), (2, 3), (3, 4),</a:t>
            </a:r>
          </a:p>
          <a:p>
            <a:pPr marL="0" indent="0">
              <a:buNone/>
            </a:pPr>
            <a:r>
              <a:rPr lang="en-IN" dirty="0" smtClean="0"/>
              <a:t>		   (</a:t>
            </a:r>
            <a:r>
              <a:rPr lang="en-IN" dirty="0"/>
              <a:t>4, 5), (5, 6), (5, 7), (6, 8), (7, 8), (8, 9</a:t>
            </a:r>
            <a:r>
              <a:rPr lang="en-IN" dirty="0" smtClean="0"/>
              <a:t>)]</a:t>
            </a:r>
          </a:p>
          <a:p>
            <a:pPr marL="0" indent="0">
              <a:buNone/>
            </a:pPr>
            <a:endParaRPr lang="en-IN" dirty="0"/>
          </a:p>
          <a:p>
            <a:r>
              <a:rPr lang="en-US" dirty="0"/>
              <a:t>friendships = [[0, 1, 1, 0, 0, 0, 0, 0, 0, 0], </a:t>
            </a:r>
            <a:r>
              <a:rPr lang="en-US" i="1" dirty="0"/>
              <a:t># user 0</a:t>
            </a:r>
          </a:p>
          <a:p>
            <a:pPr marL="0" indent="0">
              <a:buNone/>
            </a:pPr>
            <a:r>
              <a:rPr lang="en-IN" dirty="0" smtClean="0"/>
              <a:t>	            [</a:t>
            </a:r>
            <a:r>
              <a:rPr lang="en-IN" dirty="0"/>
              <a:t>1, 0, 1, 1, 0, 0, 0, 0, 0, 0], </a:t>
            </a:r>
            <a:r>
              <a:rPr lang="en-IN" i="1" dirty="0"/>
              <a:t># user 1</a:t>
            </a:r>
          </a:p>
          <a:p>
            <a:pPr marL="0" indent="0">
              <a:buNone/>
            </a:pPr>
            <a:r>
              <a:rPr lang="en-IN" dirty="0" smtClean="0"/>
              <a:t>                             [</a:t>
            </a:r>
            <a:r>
              <a:rPr lang="en-IN" dirty="0"/>
              <a:t>1, 1, 0, 1, 0, 0, 0, 0, 0, 0], </a:t>
            </a:r>
            <a:r>
              <a:rPr lang="en-IN" i="1" dirty="0"/>
              <a:t># user 2</a:t>
            </a:r>
          </a:p>
          <a:p>
            <a:pPr marL="0" indent="0">
              <a:buNone/>
            </a:pPr>
            <a:r>
              <a:rPr lang="en-IN" dirty="0" smtClean="0"/>
              <a:t>                             [</a:t>
            </a:r>
            <a:r>
              <a:rPr lang="en-IN" dirty="0"/>
              <a:t>0, 1, 1, 0, 1, 0, 0, 0, 0, 0], </a:t>
            </a:r>
            <a:r>
              <a:rPr lang="en-IN" i="1" dirty="0"/>
              <a:t># user 3</a:t>
            </a:r>
          </a:p>
          <a:p>
            <a:pPr marL="0" indent="0">
              <a:buNone/>
            </a:pPr>
            <a:r>
              <a:rPr lang="en-IN" dirty="0" smtClean="0"/>
              <a:t>                             [</a:t>
            </a:r>
            <a:r>
              <a:rPr lang="en-IN" dirty="0"/>
              <a:t>0, 0, 0, 1, 0, 1, 0, 0, 0, 0], </a:t>
            </a:r>
            <a:r>
              <a:rPr lang="en-IN" i="1" dirty="0"/>
              <a:t># user 4</a:t>
            </a:r>
          </a:p>
          <a:p>
            <a:pPr marL="0" indent="0">
              <a:buNone/>
            </a:pPr>
            <a:r>
              <a:rPr lang="en-IN" dirty="0" smtClean="0"/>
              <a:t>                             [</a:t>
            </a:r>
            <a:r>
              <a:rPr lang="en-IN" dirty="0"/>
              <a:t>0, 0, 0, 0, 1, 0, 1, 1, 0, 0], </a:t>
            </a:r>
            <a:r>
              <a:rPr lang="en-IN" i="1" dirty="0"/>
              <a:t># user 5</a:t>
            </a:r>
          </a:p>
          <a:p>
            <a:pPr marL="0" indent="0">
              <a:buNone/>
            </a:pPr>
            <a:r>
              <a:rPr lang="en-IN" dirty="0" smtClean="0"/>
              <a:t>                             [</a:t>
            </a:r>
            <a:r>
              <a:rPr lang="en-IN" dirty="0"/>
              <a:t>0, 0, 0, 0, 0, 1, 0, 0, 1, 0], </a:t>
            </a:r>
            <a:r>
              <a:rPr lang="en-IN" i="1" dirty="0"/>
              <a:t># user 6</a:t>
            </a:r>
          </a:p>
          <a:p>
            <a:pPr marL="0" indent="0">
              <a:buNone/>
            </a:pPr>
            <a:r>
              <a:rPr lang="en-IN" dirty="0" smtClean="0"/>
              <a:t>                             [</a:t>
            </a:r>
            <a:r>
              <a:rPr lang="en-IN" dirty="0"/>
              <a:t>0, 0, 0, 0, 0, 1, 0, 0, 1, 0], </a:t>
            </a:r>
            <a:r>
              <a:rPr lang="en-IN" i="1" dirty="0"/>
              <a:t># user 7</a:t>
            </a:r>
          </a:p>
          <a:p>
            <a:pPr marL="0" indent="0">
              <a:buNone/>
            </a:pPr>
            <a:r>
              <a:rPr lang="en-IN" dirty="0" smtClean="0"/>
              <a:t>                             [</a:t>
            </a:r>
            <a:r>
              <a:rPr lang="en-IN" dirty="0"/>
              <a:t>0, 0, 0, 0, 0, 0, 1, 1, 0, 1], </a:t>
            </a:r>
            <a:r>
              <a:rPr lang="en-IN" i="1" dirty="0"/>
              <a:t># user 8</a:t>
            </a:r>
          </a:p>
          <a:p>
            <a:pPr marL="0" indent="0">
              <a:buNone/>
            </a:pPr>
            <a:r>
              <a:rPr lang="en-IN" dirty="0" smtClean="0"/>
              <a:t>                             [</a:t>
            </a:r>
            <a:r>
              <a:rPr lang="en-IN" dirty="0"/>
              <a:t>0, 0, 0, 0, 0, 0, 0, 0, 1, 0]] </a:t>
            </a:r>
            <a:r>
              <a:rPr lang="en-IN" i="1" dirty="0"/>
              <a:t># user 9</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955385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Matrix Operations</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00891" y="1825625"/>
            <a:ext cx="10990218" cy="4566467"/>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781263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Matrix Operations</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199" y="1825625"/>
            <a:ext cx="10515601" cy="43513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768115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Statistics:</a:t>
            </a:r>
            <a:endParaRPr lang="en-IN" dirty="0"/>
          </a:p>
        </p:txBody>
      </p:sp>
      <p:sp>
        <p:nvSpPr>
          <p:cNvPr id="3" name="Content Placeholder 2"/>
          <p:cNvSpPr>
            <a:spLocks noGrp="1"/>
          </p:cNvSpPr>
          <p:nvPr>
            <p:ph idx="1"/>
          </p:nvPr>
        </p:nvSpPr>
        <p:spPr/>
        <p:txBody>
          <a:bodyPr/>
          <a:lstStyle/>
          <a:p>
            <a:r>
              <a:rPr lang="en-US" dirty="0"/>
              <a:t>Statistics is the science of data. It involves collecting, classifying, summarizing, organizing, analyzing, and interpreting numerical information</a:t>
            </a:r>
            <a:r>
              <a:rPr lang="en-US" dirty="0" smtClean="0"/>
              <a:t>.</a:t>
            </a:r>
          </a:p>
          <a:p>
            <a:endParaRPr lang="en-IN" dirty="0" smtClean="0"/>
          </a:p>
          <a:p>
            <a:r>
              <a:rPr lang="en-US" dirty="0"/>
              <a:t>The process of examining what data </a:t>
            </a:r>
            <a:r>
              <a:rPr lang="en-US" dirty="0" smtClean="0"/>
              <a:t>means transforming </a:t>
            </a:r>
            <a:r>
              <a:rPr lang="en-US" dirty="0"/>
              <a:t>data into useful information that can be shared</a:t>
            </a:r>
            <a:r>
              <a:rPr lang="en-US" dirty="0" smtClean="0"/>
              <a:t>.</a:t>
            </a:r>
          </a:p>
          <a:p>
            <a:r>
              <a:rPr lang="en-US" dirty="0" smtClean="0"/>
              <a:t>Statistics </a:t>
            </a:r>
            <a:r>
              <a:rPr lang="en-US" dirty="0"/>
              <a:t>are used to understand the status or state of quantitative data;</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204650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9869"/>
          </a:xfrm>
        </p:spPr>
        <p:txBody>
          <a:bodyPr/>
          <a:lstStyle/>
          <a:p>
            <a:r>
              <a:rPr lang="en-IN" dirty="0" smtClean="0"/>
              <a:t>Examples</a:t>
            </a:r>
            <a:endParaRPr lang="en-IN" dirty="0"/>
          </a:p>
        </p:txBody>
      </p:sp>
      <p:sp>
        <p:nvSpPr>
          <p:cNvPr id="3" name="Content Placeholder 2"/>
          <p:cNvSpPr>
            <a:spLocks noGrp="1"/>
          </p:cNvSpPr>
          <p:nvPr>
            <p:ph idx="1"/>
          </p:nvPr>
        </p:nvSpPr>
        <p:spPr>
          <a:xfrm>
            <a:off x="838200" y="1393371"/>
            <a:ext cx="10515600" cy="4783592"/>
          </a:xfrm>
        </p:spPr>
        <p:txBody>
          <a:bodyPr>
            <a:normAutofit/>
          </a:bodyPr>
          <a:lstStyle/>
          <a:p>
            <a:r>
              <a:rPr lang="en-US" dirty="0"/>
              <a:t>My son plays in his school cricket team, his batting average over the season was 28.9 runs. </a:t>
            </a:r>
            <a:endParaRPr lang="en-US" dirty="0" smtClean="0"/>
          </a:p>
          <a:p>
            <a:r>
              <a:rPr lang="en-US" dirty="0" smtClean="0"/>
              <a:t>Police </a:t>
            </a:r>
            <a:r>
              <a:rPr lang="en-US" dirty="0"/>
              <a:t>estimate that 4,000 people took part in the protest march. </a:t>
            </a:r>
            <a:endParaRPr lang="en-US" dirty="0" smtClean="0"/>
          </a:p>
          <a:p>
            <a:r>
              <a:rPr lang="en-US" dirty="0" smtClean="0"/>
              <a:t>About </a:t>
            </a:r>
            <a:r>
              <a:rPr lang="en-US" dirty="0"/>
              <a:t>11,000,000 drivers will take to the roads during the coming Bank Holiday. </a:t>
            </a:r>
            <a:endParaRPr lang="en-US" dirty="0" smtClean="0"/>
          </a:p>
          <a:p>
            <a:r>
              <a:rPr lang="en-US" dirty="0" smtClean="0"/>
              <a:t>The </a:t>
            </a:r>
            <a:r>
              <a:rPr lang="en-US" dirty="0"/>
              <a:t>average life of this type of </a:t>
            </a:r>
            <a:r>
              <a:rPr lang="en-US" dirty="0" err="1"/>
              <a:t>tyre</a:t>
            </a:r>
            <a:r>
              <a:rPr lang="en-US" dirty="0"/>
              <a:t> is between 20,000 and 25,000 </a:t>
            </a:r>
            <a:r>
              <a:rPr lang="en-US" dirty="0" smtClean="0"/>
              <a:t>miles</a:t>
            </a:r>
          </a:p>
          <a:p>
            <a:endParaRPr lang="en-US" dirty="0"/>
          </a:p>
          <a:p>
            <a:r>
              <a:rPr lang="en-US" dirty="0"/>
              <a:t>All four statements are concerned with the collection, </a:t>
            </a:r>
            <a:r>
              <a:rPr lang="en-US" dirty="0" err="1"/>
              <a:t>organisation</a:t>
            </a:r>
            <a:r>
              <a:rPr lang="en-US" dirty="0"/>
              <a:t> and analysis of data. </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4943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Frequency Tables</a:t>
            </a:r>
            <a:endParaRPr lang="en-IN" dirty="0"/>
          </a:p>
        </p:txBody>
      </p:sp>
      <p:sp>
        <p:nvSpPr>
          <p:cNvPr id="3" name="Content Placeholder 2"/>
          <p:cNvSpPr>
            <a:spLocks noGrp="1"/>
          </p:cNvSpPr>
          <p:nvPr>
            <p:ph idx="1"/>
          </p:nvPr>
        </p:nvSpPr>
        <p:spPr/>
        <p:txBody>
          <a:bodyPr/>
          <a:lstStyle/>
          <a:p>
            <a:r>
              <a:rPr lang="en-US" dirty="0"/>
              <a:t>The </a:t>
            </a:r>
            <a:r>
              <a:rPr lang="en-US" dirty="0" smtClean="0"/>
              <a:t> below following </a:t>
            </a:r>
            <a:r>
              <a:rPr lang="en-US" dirty="0"/>
              <a:t>data are the heights (to the nearest tenth of a </a:t>
            </a:r>
            <a:r>
              <a:rPr lang="en-US" dirty="0" err="1"/>
              <a:t>centimetre</a:t>
            </a:r>
            <a:r>
              <a:rPr lang="en-US" dirty="0"/>
              <a:t>) of 30 students studying engineering statistics. </a:t>
            </a:r>
            <a:endParaRPr lang="en-US" dirty="0" smtClean="0"/>
          </a:p>
          <a:p>
            <a:endParaRPr lang="en-US" dirty="0"/>
          </a:p>
          <a:p>
            <a:pPr marL="0" indent="0">
              <a:buNone/>
            </a:pPr>
            <a:endParaRPr lang="en-US" dirty="0" smtClean="0"/>
          </a:p>
          <a:p>
            <a:r>
              <a:rPr lang="en-US" dirty="0" smtClean="0"/>
              <a:t>150.2 </a:t>
            </a:r>
            <a:r>
              <a:rPr lang="en-US" dirty="0"/>
              <a:t>167.2 176.2 160.1 151.8 166.3 162.3 167.4 178.3 181.2 175.7 161.1 179.3 168.9 164.8 165.0 177.1 183.2 172.1 180.2 168.2 173.8 164.3 176.8 184.2 170.9 172.2 168.5 169.8 176.7</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130859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Machine Learning</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825625"/>
            <a:ext cx="10515600" cy="4351337"/>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25672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Measures of Central tendency: </a:t>
            </a:r>
            <a:r>
              <a:rPr lang="en-IN" dirty="0" err="1" smtClean="0"/>
              <a:t>i</a:t>
            </a:r>
            <a:r>
              <a:rPr lang="en-IN" dirty="0" smtClean="0"/>
              <a:t>) Mean</a:t>
            </a:r>
            <a:endParaRPr lang="en-IN" dirty="0"/>
          </a:p>
        </p:txBody>
      </p:sp>
      <p:sp>
        <p:nvSpPr>
          <p:cNvPr id="3" name="Content Placeholder 2"/>
          <p:cNvSpPr>
            <a:spLocks noGrp="1"/>
          </p:cNvSpPr>
          <p:nvPr>
            <p:ph idx="1"/>
          </p:nvPr>
        </p:nvSpPr>
        <p:spPr/>
        <p:txBody>
          <a:bodyPr>
            <a:normAutofit fontScale="92500" lnSpcReduction="20000"/>
          </a:bodyPr>
          <a:lstStyle/>
          <a:p>
            <a:r>
              <a:rPr lang="en-US" dirty="0"/>
              <a:t>If we take a set of numbers x1, x2, . . . , </a:t>
            </a:r>
            <a:r>
              <a:rPr lang="en-US" dirty="0" err="1"/>
              <a:t>xn</a:t>
            </a:r>
            <a:r>
              <a:rPr lang="en-US" dirty="0"/>
              <a:t>, its mean value is defined as:  </a:t>
            </a:r>
            <a:endParaRPr lang="en-US" dirty="0" smtClean="0"/>
          </a:p>
          <a:p>
            <a:pPr marL="0" indent="0">
              <a:buNone/>
            </a:pPr>
            <a:r>
              <a:rPr lang="en-US" dirty="0" smtClean="0"/>
              <a:t>			mean </a:t>
            </a:r>
            <a:r>
              <a:rPr lang="en-US" dirty="0"/>
              <a:t>= </a:t>
            </a:r>
            <a:r>
              <a:rPr lang="en-US" dirty="0" smtClean="0"/>
              <a:t>(x1 </a:t>
            </a:r>
            <a:r>
              <a:rPr lang="en-US" dirty="0"/>
              <a:t>+ </a:t>
            </a:r>
            <a:r>
              <a:rPr lang="en-US" dirty="0" smtClean="0"/>
              <a:t>x2+x3 </a:t>
            </a:r>
            <a:r>
              <a:rPr lang="en-US" dirty="0"/>
              <a:t>+ . . . </a:t>
            </a:r>
            <a:r>
              <a:rPr lang="en-US" dirty="0" smtClean="0"/>
              <a:t>.. </a:t>
            </a:r>
            <a:r>
              <a:rPr lang="en-US" dirty="0"/>
              <a:t>+</a:t>
            </a:r>
            <a:r>
              <a:rPr lang="en-US" dirty="0" err="1" smtClean="0"/>
              <a:t>xn</a:t>
            </a:r>
            <a:r>
              <a:rPr lang="en-US" dirty="0" smtClean="0"/>
              <a:t>)/ n</a:t>
            </a:r>
          </a:p>
          <a:p>
            <a:pPr marL="0" indent="0">
              <a:buNone/>
            </a:pPr>
            <a:endParaRPr lang="en-US" dirty="0"/>
          </a:p>
          <a:p>
            <a:pPr marL="0" indent="0">
              <a:buNone/>
            </a:pPr>
            <a:endParaRPr lang="en-IN" dirty="0" smtClean="0"/>
          </a:p>
          <a:p>
            <a:pPr marL="0" indent="0">
              <a:buNone/>
            </a:pPr>
            <a:endParaRPr lang="en-IN" dirty="0" smtClean="0"/>
          </a:p>
          <a:p>
            <a:pPr marL="0" indent="0">
              <a:buNone/>
            </a:pPr>
            <a:r>
              <a:rPr lang="en-IN" b="1" dirty="0" err="1"/>
              <a:t>def</a:t>
            </a:r>
            <a:r>
              <a:rPr lang="en-IN" b="1" dirty="0"/>
              <a:t> </a:t>
            </a:r>
            <a:r>
              <a:rPr lang="en-IN" dirty="0"/>
              <a:t>mean(x):</a:t>
            </a:r>
          </a:p>
          <a:p>
            <a:pPr marL="0" indent="0">
              <a:buNone/>
            </a:pPr>
            <a:r>
              <a:rPr lang="en-IN" b="1" dirty="0" smtClean="0"/>
              <a:t>    return </a:t>
            </a:r>
            <a:r>
              <a:rPr lang="en-IN" dirty="0"/>
              <a:t>sum(x) / </a:t>
            </a:r>
            <a:r>
              <a:rPr lang="en-IN" dirty="0" err="1"/>
              <a:t>len</a:t>
            </a:r>
            <a:r>
              <a:rPr lang="en-IN" dirty="0"/>
              <a:t>(x)</a:t>
            </a:r>
          </a:p>
          <a:p>
            <a:pPr marL="0" indent="0">
              <a:buNone/>
            </a:pPr>
            <a:endParaRPr lang="en-IN" dirty="0" smtClean="0"/>
          </a:p>
          <a:p>
            <a:pPr marL="0" indent="0">
              <a:buNone/>
            </a:pPr>
            <a:r>
              <a:rPr lang="en-IN" dirty="0" err="1" smtClean="0"/>
              <a:t>num_friends</a:t>
            </a:r>
            <a:r>
              <a:rPr lang="en-IN" dirty="0" smtClean="0"/>
              <a:t>=[10,20,30]</a:t>
            </a:r>
          </a:p>
          <a:p>
            <a:pPr marL="0" indent="0">
              <a:buNone/>
            </a:pPr>
            <a:r>
              <a:rPr lang="en-IN" dirty="0" smtClean="0"/>
              <a:t>mean(</a:t>
            </a:r>
            <a:r>
              <a:rPr lang="en-IN" dirty="0" err="1" smtClean="0"/>
              <a:t>num_friends</a:t>
            </a:r>
            <a:r>
              <a:rPr lang="en-IN" dirty="0"/>
              <a:t>)</a:t>
            </a:r>
          </a:p>
        </p:txBody>
      </p:sp>
      <p:pic>
        <p:nvPicPr>
          <p:cNvPr id="4" name="Picture 3"/>
          <p:cNvPicPr>
            <a:picLocks noChangeAspect="1"/>
          </p:cNvPicPr>
          <p:nvPr/>
        </p:nvPicPr>
        <p:blipFill>
          <a:blip r:embed="rId2"/>
          <a:stretch>
            <a:fillRect/>
          </a:stretch>
        </p:blipFill>
        <p:spPr>
          <a:xfrm>
            <a:off x="4493623" y="3258343"/>
            <a:ext cx="2402477" cy="1052399"/>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161462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ii) median: The central value of the data</a:t>
            </a:r>
            <a:endParaRPr lang="en-IN" dirty="0"/>
          </a:p>
        </p:txBody>
      </p:sp>
      <p:sp>
        <p:nvSpPr>
          <p:cNvPr id="3" name="Content Placeholder 2"/>
          <p:cNvSpPr>
            <a:spLocks noGrp="1"/>
          </p:cNvSpPr>
          <p:nvPr>
            <p:ph idx="1"/>
          </p:nvPr>
        </p:nvSpPr>
        <p:spPr/>
        <p:txBody>
          <a:bodyPr>
            <a:normAutofit fontScale="62500" lnSpcReduction="20000"/>
          </a:bodyPr>
          <a:lstStyle/>
          <a:p>
            <a:pPr marL="0" indent="0">
              <a:buNone/>
            </a:pPr>
            <a:r>
              <a:rPr lang="en-IN" b="1" dirty="0" err="1"/>
              <a:t>def</a:t>
            </a:r>
            <a:r>
              <a:rPr lang="en-IN" b="1" dirty="0"/>
              <a:t> </a:t>
            </a:r>
            <a:r>
              <a:rPr lang="en-IN" dirty="0"/>
              <a:t>median(v):</a:t>
            </a:r>
          </a:p>
          <a:p>
            <a:pPr marL="0" indent="0">
              <a:buNone/>
            </a:pPr>
            <a:r>
              <a:rPr lang="en-US" i="1" dirty="0" smtClean="0"/>
              <a:t>    """</a:t>
            </a:r>
            <a:r>
              <a:rPr lang="en-US" i="1" dirty="0"/>
              <a:t>finds the 'middle-most' value of v"""</a:t>
            </a:r>
          </a:p>
          <a:p>
            <a:pPr marL="0" indent="0">
              <a:buNone/>
            </a:pPr>
            <a:r>
              <a:rPr lang="en-IN" dirty="0" smtClean="0"/>
              <a:t>    n </a:t>
            </a:r>
            <a:r>
              <a:rPr lang="en-IN" dirty="0"/>
              <a:t>= </a:t>
            </a:r>
            <a:r>
              <a:rPr lang="en-IN" dirty="0" err="1"/>
              <a:t>len</a:t>
            </a:r>
            <a:r>
              <a:rPr lang="en-IN" dirty="0"/>
              <a:t>(v)</a:t>
            </a:r>
          </a:p>
          <a:p>
            <a:pPr marL="0" indent="0">
              <a:buNone/>
            </a:pPr>
            <a:r>
              <a:rPr lang="en-IN" dirty="0" smtClean="0"/>
              <a:t>    </a:t>
            </a:r>
            <a:r>
              <a:rPr lang="en-IN" dirty="0" err="1" smtClean="0"/>
              <a:t>sorted_v</a:t>
            </a:r>
            <a:r>
              <a:rPr lang="en-IN" dirty="0" smtClean="0"/>
              <a:t> </a:t>
            </a:r>
            <a:r>
              <a:rPr lang="en-IN" dirty="0"/>
              <a:t>= sorted(v)</a:t>
            </a:r>
          </a:p>
          <a:p>
            <a:pPr marL="0" indent="0">
              <a:buNone/>
            </a:pPr>
            <a:r>
              <a:rPr lang="en-IN" dirty="0" smtClean="0"/>
              <a:t>    midpoint </a:t>
            </a:r>
            <a:r>
              <a:rPr lang="en-IN" dirty="0"/>
              <a:t>= n // 2</a:t>
            </a:r>
          </a:p>
          <a:p>
            <a:pPr marL="0" indent="0">
              <a:buNone/>
            </a:pPr>
            <a:r>
              <a:rPr lang="en-IN" b="1" dirty="0" smtClean="0"/>
              <a:t>     if </a:t>
            </a:r>
            <a:r>
              <a:rPr lang="en-IN" dirty="0"/>
              <a:t>n % 2 == 1:</a:t>
            </a:r>
          </a:p>
          <a:p>
            <a:pPr marL="0" indent="0">
              <a:buNone/>
            </a:pPr>
            <a:r>
              <a:rPr lang="en-US" i="1" dirty="0" smtClean="0"/>
              <a:t>           # </a:t>
            </a:r>
            <a:r>
              <a:rPr lang="en-US" i="1" dirty="0"/>
              <a:t>if odd, return the middle value</a:t>
            </a:r>
          </a:p>
          <a:p>
            <a:pPr marL="0" indent="0">
              <a:buNone/>
            </a:pPr>
            <a:r>
              <a:rPr lang="en-IN" b="1" dirty="0" smtClean="0"/>
              <a:t>           return </a:t>
            </a:r>
            <a:r>
              <a:rPr lang="en-IN" dirty="0" err="1"/>
              <a:t>sorted_v</a:t>
            </a:r>
            <a:r>
              <a:rPr lang="en-IN" dirty="0"/>
              <a:t>[midpoint]</a:t>
            </a:r>
          </a:p>
          <a:p>
            <a:pPr marL="0" indent="0">
              <a:buNone/>
            </a:pPr>
            <a:r>
              <a:rPr lang="en-IN" b="1" dirty="0" smtClean="0"/>
              <a:t>      else</a:t>
            </a:r>
            <a:r>
              <a:rPr lang="en-IN" dirty="0"/>
              <a:t>:</a:t>
            </a:r>
          </a:p>
          <a:p>
            <a:pPr marL="0" indent="0">
              <a:buNone/>
            </a:pPr>
            <a:r>
              <a:rPr lang="en-US" i="1" dirty="0" smtClean="0"/>
              <a:t>            # </a:t>
            </a:r>
            <a:r>
              <a:rPr lang="en-US" i="1" dirty="0"/>
              <a:t>if even, return the average of the middle values</a:t>
            </a:r>
          </a:p>
          <a:p>
            <a:pPr marL="0" indent="0">
              <a:buNone/>
            </a:pPr>
            <a:r>
              <a:rPr lang="en-IN" dirty="0" smtClean="0"/>
              <a:t>            lo </a:t>
            </a:r>
            <a:r>
              <a:rPr lang="en-IN" dirty="0"/>
              <a:t>= midpoint - 1</a:t>
            </a:r>
          </a:p>
          <a:p>
            <a:pPr marL="0" indent="0">
              <a:buNone/>
            </a:pPr>
            <a:r>
              <a:rPr lang="en-IN" dirty="0" smtClean="0"/>
              <a:t>            hi </a:t>
            </a:r>
            <a:r>
              <a:rPr lang="en-IN" dirty="0"/>
              <a:t>= midpoint</a:t>
            </a:r>
          </a:p>
          <a:p>
            <a:pPr marL="0" indent="0">
              <a:buNone/>
            </a:pPr>
            <a:r>
              <a:rPr lang="en-IN" b="1" dirty="0" smtClean="0"/>
              <a:t>    return </a:t>
            </a:r>
            <a:r>
              <a:rPr lang="en-IN" dirty="0"/>
              <a:t>(</a:t>
            </a:r>
            <a:r>
              <a:rPr lang="en-IN" dirty="0" err="1"/>
              <a:t>sorted_v</a:t>
            </a:r>
            <a:r>
              <a:rPr lang="en-IN" dirty="0"/>
              <a:t>[lo] + </a:t>
            </a:r>
            <a:r>
              <a:rPr lang="en-IN" dirty="0" err="1"/>
              <a:t>sorted_v</a:t>
            </a:r>
            <a:r>
              <a:rPr lang="en-IN" dirty="0"/>
              <a:t>[hi]) / 2</a:t>
            </a:r>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11499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 </a:t>
            </a:r>
            <a:r>
              <a:rPr lang="en-US" dirty="0"/>
              <a:t>the most frequently occurring value in the data set.</a:t>
            </a:r>
            <a:endParaRPr lang="en-IN" dirty="0"/>
          </a:p>
        </p:txBody>
      </p:sp>
      <p:sp>
        <p:nvSpPr>
          <p:cNvPr id="3" name="Content Placeholder 2"/>
          <p:cNvSpPr>
            <a:spLocks noGrp="1"/>
          </p:cNvSpPr>
          <p:nvPr>
            <p:ph idx="1"/>
          </p:nvPr>
        </p:nvSpPr>
        <p:spPr/>
        <p:txBody>
          <a:bodyPr/>
          <a:lstStyle/>
          <a:p>
            <a:r>
              <a:rPr lang="en-IN" b="1" dirty="0" err="1"/>
              <a:t>def</a:t>
            </a:r>
            <a:r>
              <a:rPr lang="en-IN" b="1" dirty="0"/>
              <a:t> </a:t>
            </a:r>
            <a:r>
              <a:rPr lang="en-IN" dirty="0"/>
              <a:t>mode(x):</a:t>
            </a:r>
          </a:p>
          <a:p>
            <a:pPr marL="0" indent="0">
              <a:buNone/>
            </a:pPr>
            <a:r>
              <a:rPr lang="en-US" i="1" dirty="0" smtClean="0"/>
              <a:t> </a:t>
            </a:r>
            <a:r>
              <a:rPr lang="en-US" i="1" dirty="0"/>
              <a:t> </a:t>
            </a:r>
            <a:r>
              <a:rPr lang="en-US" i="1" dirty="0" smtClean="0"/>
              <a:t>      """</a:t>
            </a:r>
            <a:r>
              <a:rPr lang="en-US" i="1" dirty="0"/>
              <a:t>returns a list, might be more than one mode"""</a:t>
            </a:r>
          </a:p>
          <a:p>
            <a:pPr marL="0" indent="0">
              <a:buNone/>
            </a:pPr>
            <a:r>
              <a:rPr lang="en-IN" dirty="0" smtClean="0"/>
              <a:t>        counts </a:t>
            </a:r>
            <a:r>
              <a:rPr lang="en-IN" dirty="0"/>
              <a:t>= Counter(x)</a:t>
            </a:r>
          </a:p>
          <a:p>
            <a:pPr marL="0" indent="0">
              <a:buNone/>
            </a:pPr>
            <a:r>
              <a:rPr lang="en-IN" dirty="0" smtClean="0"/>
              <a:t>        </a:t>
            </a:r>
            <a:r>
              <a:rPr lang="en-IN" dirty="0" err="1" smtClean="0"/>
              <a:t>max_count</a:t>
            </a:r>
            <a:r>
              <a:rPr lang="en-IN" dirty="0" smtClean="0"/>
              <a:t> </a:t>
            </a:r>
            <a:r>
              <a:rPr lang="en-IN" dirty="0"/>
              <a:t>= max(</a:t>
            </a:r>
            <a:r>
              <a:rPr lang="en-IN" dirty="0" err="1"/>
              <a:t>counts.values</a:t>
            </a:r>
            <a:r>
              <a:rPr lang="en-IN" dirty="0"/>
              <a:t>())</a:t>
            </a:r>
          </a:p>
          <a:p>
            <a:pPr marL="0" indent="0">
              <a:buNone/>
            </a:pPr>
            <a:r>
              <a:rPr lang="en-US" b="1" dirty="0" smtClean="0"/>
              <a:t>        return </a:t>
            </a:r>
            <a:r>
              <a:rPr lang="en-US" dirty="0"/>
              <a:t>[</a:t>
            </a:r>
            <a:r>
              <a:rPr lang="en-US" dirty="0" err="1"/>
              <a:t>x_i</a:t>
            </a:r>
            <a:r>
              <a:rPr lang="en-US" dirty="0"/>
              <a:t> </a:t>
            </a:r>
            <a:r>
              <a:rPr lang="en-US" b="1" dirty="0"/>
              <a:t>for </a:t>
            </a:r>
            <a:r>
              <a:rPr lang="en-US" dirty="0" err="1"/>
              <a:t>x_i</a:t>
            </a:r>
            <a:r>
              <a:rPr lang="en-US" dirty="0"/>
              <a:t>, count </a:t>
            </a:r>
            <a:r>
              <a:rPr lang="en-US" b="1" dirty="0"/>
              <a:t>in </a:t>
            </a:r>
            <a:r>
              <a:rPr lang="en-US" dirty="0" err="1"/>
              <a:t>counts.iteritems</a:t>
            </a:r>
            <a:r>
              <a:rPr lang="en-US" dirty="0" smtClean="0"/>
              <a:t>() </a:t>
            </a:r>
            <a:r>
              <a:rPr lang="en-IN" b="1" dirty="0" smtClean="0"/>
              <a:t>if </a:t>
            </a:r>
            <a:r>
              <a:rPr lang="en-IN" dirty="0"/>
              <a:t>count == </a:t>
            </a:r>
            <a:r>
              <a:rPr lang="en-IN" dirty="0" err="1"/>
              <a:t>max_count</a:t>
            </a:r>
            <a:r>
              <a:rPr lang="en-IN" dirty="0"/>
              <a:t>]</a:t>
            </a:r>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366888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Quantile:</a:t>
            </a:r>
            <a:r>
              <a:rPr lang="en-US" dirty="0"/>
              <a:t>represents the value less than</a:t>
            </a:r>
            <a:br>
              <a:rPr lang="en-US" dirty="0"/>
            </a:br>
            <a:r>
              <a:rPr lang="en-US" dirty="0"/>
              <a:t>which a certain percentile of the data lies.</a:t>
            </a:r>
            <a:endParaRPr lang="en-IN" dirty="0"/>
          </a:p>
        </p:txBody>
      </p:sp>
      <p:sp>
        <p:nvSpPr>
          <p:cNvPr id="3" name="Content Placeholder 2"/>
          <p:cNvSpPr>
            <a:spLocks noGrp="1"/>
          </p:cNvSpPr>
          <p:nvPr>
            <p:ph idx="1"/>
          </p:nvPr>
        </p:nvSpPr>
        <p:spPr/>
        <p:txBody>
          <a:bodyPr/>
          <a:lstStyle/>
          <a:p>
            <a:pPr marL="0" indent="0">
              <a:buNone/>
            </a:pPr>
            <a:endParaRPr lang="en-IN" b="1" dirty="0" smtClean="0"/>
          </a:p>
          <a:p>
            <a:pPr marL="0" indent="0">
              <a:buNone/>
            </a:pPr>
            <a:r>
              <a:rPr lang="en-IN" b="1" dirty="0" err="1" smtClean="0"/>
              <a:t>def</a:t>
            </a:r>
            <a:r>
              <a:rPr lang="en-IN" b="1" dirty="0" smtClean="0"/>
              <a:t> </a:t>
            </a:r>
            <a:r>
              <a:rPr lang="en-IN" dirty="0"/>
              <a:t>quantile(x, p):</a:t>
            </a:r>
          </a:p>
          <a:p>
            <a:pPr marL="0" indent="0">
              <a:buNone/>
            </a:pPr>
            <a:r>
              <a:rPr lang="en-US" i="1" dirty="0" smtClean="0"/>
              <a:t>      """</a:t>
            </a:r>
            <a:r>
              <a:rPr lang="en-US" i="1" dirty="0"/>
              <a:t>returns the </a:t>
            </a:r>
            <a:r>
              <a:rPr lang="en-US" i="1" dirty="0" err="1"/>
              <a:t>pth</a:t>
            </a:r>
            <a:r>
              <a:rPr lang="en-US" i="1" dirty="0"/>
              <a:t>-percentile value in x"""</a:t>
            </a:r>
          </a:p>
          <a:p>
            <a:pPr marL="0" indent="0">
              <a:buNone/>
            </a:pPr>
            <a:r>
              <a:rPr lang="en-IN" dirty="0" smtClean="0"/>
              <a:t>      </a:t>
            </a:r>
            <a:r>
              <a:rPr lang="en-IN" dirty="0" err="1" smtClean="0"/>
              <a:t>p_index</a:t>
            </a:r>
            <a:r>
              <a:rPr lang="en-IN" dirty="0" smtClean="0"/>
              <a:t> </a:t>
            </a:r>
            <a:r>
              <a:rPr lang="en-IN" dirty="0"/>
              <a:t>= </a:t>
            </a:r>
            <a:r>
              <a:rPr lang="en-IN" dirty="0" err="1"/>
              <a:t>int</a:t>
            </a:r>
            <a:r>
              <a:rPr lang="en-IN" dirty="0"/>
              <a:t>(p * </a:t>
            </a:r>
            <a:r>
              <a:rPr lang="en-IN" dirty="0" err="1"/>
              <a:t>len</a:t>
            </a:r>
            <a:r>
              <a:rPr lang="en-IN" dirty="0"/>
              <a:t>(x))</a:t>
            </a:r>
          </a:p>
          <a:p>
            <a:pPr marL="0" indent="0">
              <a:buNone/>
            </a:pPr>
            <a:r>
              <a:rPr lang="en-IN" b="1" dirty="0" smtClean="0"/>
              <a:t>      return </a:t>
            </a:r>
            <a:r>
              <a:rPr lang="en-IN" dirty="0"/>
              <a:t>sorted(x)[</a:t>
            </a:r>
            <a:r>
              <a:rPr lang="en-IN" dirty="0" err="1"/>
              <a:t>p_index</a:t>
            </a:r>
            <a:r>
              <a:rPr lang="en-IN" dirty="0"/>
              <a:t>]</a:t>
            </a:r>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501298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Dispersion:</a:t>
            </a:r>
            <a:r>
              <a:rPr lang="en-US" dirty="0"/>
              <a:t>measures of how spread out our data</a:t>
            </a:r>
            <a:endParaRPr lang="en-IN" dirty="0"/>
          </a:p>
        </p:txBody>
      </p:sp>
      <p:sp>
        <p:nvSpPr>
          <p:cNvPr id="3" name="Content Placeholder 2"/>
          <p:cNvSpPr>
            <a:spLocks noGrp="1"/>
          </p:cNvSpPr>
          <p:nvPr>
            <p:ph idx="1"/>
          </p:nvPr>
        </p:nvSpPr>
        <p:spPr>
          <a:xfrm>
            <a:off x="1060267" y="3265714"/>
            <a:ext cx="9224556" cy="2973931"/>
          </a:xfrm>
        </p:spPr>
        <p:txBody>
          <a:bodyPr>
            <a:normAutofit fontScale="62500" lnSpcReduction="20000"/>
          </a:bodyPr>
          <a:lstStyle/>
          <a:p>
            <a:r>
              <a:rPr lang="en-IN" b="1" dirty="0" err="1"/>
              <a:t>def</a:t>
            </a:r>
            <a:r>
              <a:rPr lang="en-IN" b="1" dirty="0"/>
              <a:t> </a:t>
            </a:r>
            <a:r>
              <a:rPr lang="en-IN" dirty="0" err="1"/>
              <a:t>de_mean</a:t>
            </a:r>
            <a:r>
              <a:rPr lang="en-IN" dirty="0"/>
              <a:t>(x):</a:t>
            </a:r>
          </a:p>
          <a:p>
            <a:pPr marL="0" indent="0">
              <a:buNone/>
            </a:pPr>
            <a:r>
              <a:rPr lang="en-US" i="1" dirty="0" smtClean="0"/>
              <a:t>            """</a:t>
            </a:r>
            <a:r>
              <a:rPr lang="en-US" i="1" dirty="0"/>
              <a:t>translate x by subtracting its mean (so the result has mean 0</a:t>
            </a:r>
            <a:r>
              <a:rPr lang="en-US" i="1" dirty="0" smtClean="0"/>
              <a:t>)""“</a:t>
            </a:r>
          </a:p>
          <a:p>
            <a:pPr marL="0" indent="0">
              <a:buNone/>
            </a:pPr>
            <a:r>
              <a:rPr lang="en-US" i="1" dirty="0"/>
              <a:t> </a:t>
            </a:r>
            <a:r>
              <a:rPr lang="en-US" i="1" dirty="0" smtClean="0"/>
              <a:t>            </a:t>
            </a:r>
            <a:r>
              <a:rPr lang="en-IN" dirty="0" err="1" smtClean="0"/>
              <a:t>x_bar</a:t>
            </a:r>
            <a:r>
              <a:rPr lang="en-IN" dirty="0" smtClean="0"/>
              <a:t> </a:t>
            </a:r>
            <a:r>
              <a:rPr lang="en-IN" dirty="0"/>
              <a:t>= mean(x)</a:t>
            </a:r>
          </a:p>
          <a:p>
            <a:pPr marL="0" indent="0">
              <a:buNone/>
            </a:pPr>
            <a:r>
              <a:rPr lang="en-IN" b="1" dirty="0" smtClean="0"/>
              <a:t>             return </a:t>
            </a:r>
            <a:r>
              <a:rPr lang="en-IN" dirty="0"/>
              <a:t>[</a:t>
            </a:r>
            <a:r>
              <a:rPr lang="en-IN" dirty="0" err="1"/>
              <a:t>x_i</a:t>
            </a:r>
            <a:r>
              <a:rPr lang="en-IN" dirty="0"/>
              <a:t> - </a:t>
            </a:r>
            <a:r>
              <a:rPr lang="en-IN" dirty="0" err="1"/>
              <a:t>x_bar</a:t>
            </a:r>
            <a:r>
              <a:rPr lang="en-IN" dirty="0"/>
              <a:t> </a:t>
            </a:r>
            <a:r>
              <a:rPr lang="en-IN" b="1" dirty="0"/>
              <a:t>for </a:t>
            </a:r>
            <a:r>
              <a:rPr lang="en-IN" dirty="0" err="1"/>
              <a:t>x_i</a:t>
            </a:r>
            <a:r>
              <a:rPr lang="en-IN" dirty="0"/>
              <a:t> </a:t>
            </a:r>
            <a:r>
              <a:rPr lang="en-IN" b="1" dirty="0"/>
              <a:t>in </a:t>
            </a:r>
            <a:r>
              <a:rPr lang="en-IN" dirty="0"/>
              <a:t>x]</a:t>
            </a:r>
          </a:p>
          <a:p>
            <a:r>
              <a:rPr lang="en-IN" b="1" dirty="0" err="1"/>
              <a:t>def</a:t>
            </a:r>
            <a:r>
              <a:rPr lang="en-IN" b="1" dirty="0"/>
              <a:t> </a:t>
            </a:r>
            <a:r>
              <a:rPr lang="en-IN" dirty="0"/>
              <a:t>variance(x):</a:t>
            </a:r>
          </a:p>
          <a:p>
            <a:pPr marL="0" indent="0">
              <a:buNone/>
            </a:pPr>
            <a:r>
              <a:rPr lang="en-US" i="1" dirty="0" smtClean="0"/>
              <a:t>          """</a:t>
            </a:r>
            <a:r>
              <a:rPr lang="en-US" i="1" dirty="0"/>
              <a:t>assumes x has at least two elements"""</a:t>
            </a:r>
          </a:p>
          <a:p>
            <a:pPr marL="0" indent="0">
              <a:buNone/>
            </a:pPr>
            <a:r>
              <a:rPr lang="en-IN" dirty="0" smtClean="0"/>
              <a:t>          n </a:t>
            </a:r>
            <a:r>
              <a:rPr lang="en-IN" dirty="0"/>
              <a:t>= </a:t>
            </a:r>
            <a:r>
              <a:rPr lang="en-IN" dirty="0" err="1"/>
              <a:t>len</a:t>
            </a:r>
            <a:r>
              <a:rPr lang="en-IN" dirty="0"/>
              <a:t>(x)</a:t>
            </a:r>
          </a:p>
          <a:p>
            <a:pPr marL="0" indent="0">
              <a:buNone/>
            </a:pPr>
            <a:r>
              <a:rPr lang="en-IN" dirty="0" smtClean="0"/>
              <a:t>          deviations </a:t>
            </a:r>
            <a:r>
              <a:rPr lang="en-IN" dirty="0"/>
              <a:t>= </a:t>
            </a:r>
            <a:r>
              <a:rPr lang="en-IN" dirty="0" err="1"/>
              <a:t>de_mean</a:t>
            </a:r>
            <a:r>
              <a:rPr lang="en-IN" dirty="0"/>
              <a:t>(x)</a:t>
            </a:r>
          </a:p>
          <a:p>
            <a:pPr marL="0" indent="0">
              <a:buNone/>
            </a:pPr>
            <a:r>
              <a:rPr lang="en-IN" b="1" dirty="0" smtClean="0"/>
              <a:t>          return </a:t>
            </a:r>
            <a:r>
              <a:rPr lang="en-IN" dirty="0" err="1"/>
              <a:t>sum_of_squares</a:t>
            </a:r>
            <a:r>
              <a:rPr lang="en-IN" dirty="0"/>
              <a:t>(deviations) / (n - 1)</a:t>
            </a:r>
          </a:p>
        </p:txBody>
      </p:sp>
      <p:sp>
        <p:nvSpPr>
          <p:cNvPr id="4" name="Content Placeholder 2"/>
          <p:cNvSpPr txBox="1">
            <a:spLocks/>
          </p:cNvSpPr>
          <p:nvPr/>
        </p:nvSpPr>
        <p:spPr>
          <a:xfrm>
            <a:off x="990600" y="1978026"/>
            <a:ext cx="7495903" cy="503918"/>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err="1" smtClean="0"/>
              <a:t>def</a:t>
            </a:r>
            <a:r>
              <a:rPr lang="en-IN" b="1" dirty="0" smtClean="0"/>
              <a:t> </a:t>
            </a:r>
            <a:r>
              <a:rPr lang="en-IN" dirty="0" err="1" smtClean="0"/>
              <a:t>data_range</a:t>
            </a:r>
            <a:r>
              <a:rPr lang="en-IN" dirty="0" smtClean="0"/>
              <a:t>(x):</a:t>
            </a:r>
          </a:p>
          <a:p>
            <a:pPr marL="0" indent="0">
              <a:buFont typeface="Arial" panose="020B0604020202020204" pitchFamily="34" charset="0"/>
              <a:buNone/>
            </a:pPr>
            <a:r>
              <a:rPr lang="en-IN" b="1" dirty="0" smtClean="0"/>
              <a:t>          return </a:t>
            </a:r>
            <a:r>
              <a:rPr lang="en-IN" dirty="0" smtClean="0"/>
              <a:t>max(x) - min(x)</a:t>
            </a:r>
          </a:p>
          <a:p>
            <a:pPr marL="0" indent="0">
              <a:buFont typeface="Arial" panose="020B0604020202020204" pitchFamily="34" charset="0"/>
              <a:buNone/>
            </a:pPr>
            <a:endParaRPr lang="en-IN" dirty="0"/>
          </a:p>
        </p:txBody>
      </p:sp>
      <p:sp>
        <p:nvSpPr>
          <p:cNvPr id="5" name="Content Placeholder 2"/>
          <p:cNvSpPr txBox="1">
            <a:spLocks/>
          </p:cNvSpPr>
          <p:nvPr/>
        </p:nvSpPr>
        <p:spPr>
          <a:xfrm>
            <a:off x="1060267" y="2571432"/>
            <a:ext cx="7495903" cy="1100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b="1" dirty="0" smtClean="0"/>
              <a:t>Measure of Dispersion by Variance</a:t>
            </a:r>
            <a:endParaRPr lang="en-IN" dirty="0"/>
          </a:p>
        </p:txBody>
      </p:sp>
      <p:sp>
        <p:nvSpPr>
          <p:cNvPr id="6" name="Footer Placeholder 5"/>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88608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7977"/>
            <a:ext cx="10515600" cy="5488986"/>
          </a:xfrm>
        </p:spPr>
        <p:txBody>
          <a:bodyPr/>
          <a:lstStyle/>
          <a:p>
            <a:r>
              <a:rPr lang="en-IN" b="1" dirty="0" err="1"/>
              <a:t>def</a:t>
            </a:r>
            <a:r>
              <a:rPr lang="en-IN" b="1" dirty="0"/>
              <a:t> </a:t>
            </a:r>
            <a:r>
              <a:rPr lang="en-IN" dirty="0" err="1"/>
              <a:t>standard_deviation</a:t>
            </a:r>
            <a:r>
              <a:rPr lang="en-IN" dirty="0"/>
              <a:t>(x):</a:t>
            </a:r>
          </a:p>
          <a:p>
            <a:pPr marL="0" indent="0">
              <a:buNone/>
            </a:pPr>
            <a:r>
              <a:rPr lang="en-IN" b="1" dirty="0" smtClean="0"/>
              <a:t>          return </a:t>
            </a:r>
            <a:r>
              <a:rPr lang="en-IN" dirty="0" err="1"/>
              <a:t>math.sqrt</a:t>
            </a:r>
            <a:r>
              <a:rPr lang="en-IN" dirty="0"/>
              <a:t>(variance(x</a:t>
            </a:r>
            <a:r>
              <a:rPr lang="en-IN" dirty="0" smtClean="0"/>
              <a:t>))</a:t>
            </a:r>
          </a:p>
          <a:p>
            <a:endParaRPr lang="en-IN" dirty="0"/>
          </a:p>
          <a:p>
            <a:r>
              <a:rPr lang="en-IN" dirty="0" smtClean="0"/>
              <a:t>First quartile</a:t>
            </a:r>
          </a:p>
          <a:p>
            <a:r>
              <a:rPr lang="en-IN" dirty="0" smtClean="0"/>
              <a:t>Second quartile</a:t>
            </a:r>
          </a:p>
          <a:p>
            <a:r>
              <a:rPr lang="en-IN" dirty="0" smtClean="0"/>
              <a:t>Third quartile</a:t>
            </a:r>
          </a:p>
          <a:p>
            <a:r>
              <a:rPr lang="en-IN" dirty="0" smtClean="0"/>
              <a:t>Fourth quartile</a:t>
            </a:r>
          </a:p>
          <a:p>
            <a:r>
              <a:rPr lang="en-IN" dirty="0" smtClean="0"/>
              <a:t>Interquartile</a:t>
            </a:r>
            <a:endParaRPr lang="en-IN" dirty="0"/>
          </a:p>
        </p:txBody>
      </p:sp>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535812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Class Interval</a:t>
            </a:r>
            <a:endParaRPr lang="en-IN" dirty="0"/>
          </a:p>
        </p:txBody>
      </p:sp>
      <p:sp>
        <p:nvSpPr>
          <p:cNvPr id="3" name="Content Placeholder 2"/>
          <p:cNvSpPr>
            <a:spLocks noGrp="1"/>
          </p:cNvSpPr>
          <p:nvPr>
            <p:ph idx="1"/>
          </p:nvPr>
        </p:nvSpPr>
        <p:spPr/>
        <p:txBody>
          <a:bodyPr/>
          <a:lstStyle/>
          <a:p>
            <a:pPr marL="0" indent="0">
              <a:buNone/>
            </a:pPr>
            <a:r>
              <a:rPr lang="en-US" dirty="0"/>
              <a:t>Class </a:t>
            </a:r>
            <a:r>
              <a:rPr lang="en-US" dirty="0" smtClean="0"/>
              <a:t>        </a:t>
            </a:r>
            <a:r>
              <a:rPr lang="en-US" dirty="0" err="1" smtClean="0"/>
              <a:t>Class</a:t>
            </a:r>
            <a:r>
              <a:rPr lang="en-US" dirty="0" smtClean="0"/>
              <a:t> </a:t>
            </a:r>
            <a:r>
              <a:rPr lang="en-US" dirty="0"/>
              <a:t>Interval </a:t>
            </a:r>
            <a:endParaRPr lang="en-US" dirty="0" smtClean="0"/>
          </a:p>
          <a:p>
            <a:pPr marL="0" indent="0">
              <a:buNone/>
            </a:pPr>
            <a:r>
              <a:rPr lang="en-US" dirty="0" smtClean="0"/>
              <a:t> 1                  150 </a:t>
            </a:r>
            <a:r>
              <a:rPr lang="en-US" dirty="0"/>
              <a:t>- 155 </a:t>
            </a:r>
            <a:endParaRPr lang="en-US" dirty="0" smtClean="0"/>
          </a:p>
          <a:p>
            <a:pPr marL="0" indent="0">
              <a:buNone/>
            </a:pPr>
            <a:r>
              <a:rPr lang="en-US" dirty="0" smtClean="0"/>
              <a:t> 2                  155 </a:t>
            </a:r>
            <a:r>
              <a:rPr lang="en-US" dirty="0"/>
              <a:t>- 160 </a:t>
            </a:r>
            <a:endParaRPr lang="en-US" dirty="0" smtClean="0"/>
          </a:p>
          <a:p>
            <a:pPr marL="0" indent="0">
              <a:buNone/>
            </a:pPr>
            <a:r>
              <a:rPr lang="en-US" dirty="0" smtClean="0"/>
              <a:t> 3                  160 </a:t>
            </a:r>
            <a:r>
              <a:rPr lang="en-US" dirty="0"/>
              <a:t>- 165 </a:t>
            </a:r>
            <a:endParaRPr lang="en-US" dirty="0" smtClean="0"/>
          </a:p>
          <a:p>
            <a:pPr marL="0" indent="0">
              <a:buNone/>
            </a:pPr>
            <a:r>
              <a:rPr lang="en-US" dirty="0" smtClean="0"/>
              <a:t> 4                  165 </a:t>
            </a:r>
            <a:r>
              <a:rPr lang="en-US" dirty="0"/>
              <a:t>- 170 </a:t>
            </a:r>
            <a:endParaRPr lang="en-US" dirty="0" smtClean="0"/>
          </a:p>
          <a:p>
            <a:pPr marL="0" indent="0">
              <a:buNone/>
            </a:pPr>
            <a:r>
              <a:rPr lang="en-US" dirty="0" smtClean="0"/>
              <a:t> 5                  170 </a:t>
            </a:r>
            <a:r>
              <a:rPr lang="en-US" dirty="0"/>
              <a:t>- 175 </a:t>
            </a:r>
            <a:endParaRPr lang="en-US" dirty="0" smtClean="0"/>
          </a:p>
          <a:p>
            <a:pPr marL="0" indent="0">
              <a:buNone/>
            </a:pPr>
            <a:r>
              <a:rPr lang="en-US" dirty="0" smtClean="0"/>
              <a:t> 6                  175 </a:t>
            </a:r>
            <a:r>
              <a:rPr lang="en-US" dirty="0"/>
              <a:t>- 180 </a:t>
            </a:r>
            <a:endParaRPr lang="en-US" dirty="0" smtClean="0"/>
          </a:p>
          <a:p>
            <a:pPr marL="0" indent="0">
              <a:buNone/>
            </a:pPr>
            <a:r>
              <a:rPr lang="en-US" dirty="0"/>
              <a:t> </a:t>
            </a:r>
            <a:r>
              <a:rPr lang="en-US" dirty="0" smtClean="0"/>
              <a:t>7                  180 </a:t>
            </a:r>
            <a:r>
              <a:rPr lang="en-US" dirty="0"/>
              <a:t>- 185</a:t>
            </a:r>
            <a:endParaRPr lang="en-IN" dirty="0"/>
          </a:p>
        </p:txBody>
      </p:sp>
      <p:pic>
        <p:nvPicPr>
          <p:cNvPr id="4" name="Picture 3"/>
          <p:cNvPicPr>
            <a:picLocks noChangeAspect="1"/>
          </p:cNvPicPr>
          <p:nvPr/>
        </p:nvPicPr>
        <p:blipFill>
          <a:blip r:embed="rId2"/>
          <a:stretch>
            <a:fillRect/>
          </a:stretch>
        </p:blipFill>
        <p:spPr>
          <a:xfrm>
            <a:off x="5495109" y="1690688"/>
            <a:ext cx="4743041" cy="3769586"/>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925563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Histogram</a:t>
            </a:r>
            <a:endParaRPr lang="en-IN" dirty="0"/>
          </a:p>
        </p:txBody>
      </p:sp>
      <p:sp>
        <p:nvSpPr>
          <p:cNvPr id="3" name="Content Placeholder 2"/>
          <p:cNvSpPr>
            <a:spLocks noGrp="1"/>
          </p:cNvSpPr>
          <p:nvPr>
            <p:ph idx="1"/>
          </p:nvPr>
        </p:nvSpPr>
        <p:spPr/>
        <p:txBody>
          <a:bodyPr/>
          <a:lstStyle/>
          <a:p>
            <a:r>
              <a:rPr lang="en-IN" dirty="0" err="1" smtClean="0"/>
              <a:t>Pictorical</a:t>
            </a:r>
            <a:r>
              <a:rPr lang="en-IN" dirty="0" smtClean="0"/>
              <a:t> representation of </a:t>
            </a:r>
          </a:p>
          <a:p>
            <a:pPr marL="0" indent="0">
              <a:buNone/>
            </a:pPr>
            <a:r>
              <a:rPr lang="en-IN" dirty="0" smtClean="0"/>
              <a:t>Frequency distribution </a:t>
            </a:r>
          </a:p>
          <a:p>
            <a:pPr marL="0" indent="0">
              <a:buNone/>
            </a:pPr>
            <a:endParaRPr lang="en-IN" dirty="0"/>
          </a:p>
          <a:p>
            <a:pPr marL="0" indent="0">
              <a:buNone/>
            </a:pPr>
            <a:endParaRPr lang="en-IN" dirty="0" smtClean="0"/>
          </a:p>
          <a:p>
            <a:pPr marL="0" indent="0">
              <a:buNone/>
            </a:pPr>
            <a:endParaRPr lang="en-IN" dirty="0"/>
          </a:p>
          <a:p>
            <a:pPr marL="0" indent="0">
              <a:buNone/>
            </a:pPr>
            <a:r>
              <a:rPr lang="en-IN" dirty="0" smtClean="0"/>
              <a:t>                                                </a:t>
            </a:r>
          </a:p>
          <a:p>
            <a:pPr marL="0" indent="0">
              <a:buNone/>
            </a:pPr>
            <a:r>
              <a:rPr lang="en-IN" dirty="0"/>
              <a:t> </a:t>
            </a:r>
            <a:r>
              <a:rPr lang="en-IN" dirty="0" smtClean="0"/>
              <a:t>                                                                  Frequency Polygon: joining the                m                                                               midpoints of the blocks of                                                                           h                                                                 histogram                                                      </a:t>
            </a:r>
            <a:endParaRPr lang="en-IN" dirty="0"/>
          </a:p>
        </p:txBody>
      </p:sp>
      <p:pic>
        <p:nvPicPr>
          <p:cNvPr id="4" name="Picture 3"/>
          <p:cNvPicPr>
            <a:picLocks noChangeAspect="1"/>
          </p:cNvPicPr>
          <p:nvPr/>
        </p:nvPicPr>
        <p:blipFill>
          <a:blip r:embed="rId2"/>
          <a:stretch>
            <a:fillRect/>
          </a:stretch>
        </p:blipFill>
        <p:spPr>
          <a:xfrm>
            <a:off x="5669280" y="1690688"/>
            <a:ext cx="5433060" cy="2933563"/>
          </a:xfrm>
          <a:prstGeom prst="rect">
            <a:avLst/>
          </a:prstGeom>
        </p:spPr>
      </p:pic>
      <p:pic>
        <p:nvPicPr>
          <p:cNvPr id="5" name="Picture 4"/>
          <p:cNvPicPr>
            <a:picLocks noChangeAspect="1"/>
          </p:cNvPicPr>
          <p:nvPr/>
        </p:nvPicPr>
        <p:blipFill>
          <a:blip r:embed="rId3"/>
          <a:stretch>
            <a:fillRect/>
          </a:stretch>
        </p:blipFill>
        <p:spPr>
          <a:xfrm>
            <a:off x="615724" y="3645899"/>
            <a:ext cx="4940346" cy="2914650"/>
          </a:xfrm>
          <a:prstGeom prst="rect">
            <a:avLst/>
          </a:prstGeom>
        </p:spPr>
      </p:pic>
      <p:sp>
        <p:nvSpPr>
          <p:cNvPr id="6" name="Footer Placeholder 5"/>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702295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Pandas</a:t>
            </a:r>
            <a:endParaRPr lang="en-IN" dirty="0"/>
          </a:p>
        </p:txBody>
      </p:sp>
      <p:sp>
        <p:nvSpPr>
          <p:cNvPr id="3" name="Content Placeholder 2"/>
          <p:cNvSpPr>
            <a:spLocks noGrp="1"/>
          </p:cNvSpPr>
          <p:nvPr>
            <p:ph idx="1"/>
          </p:nvPr>
        </p:nvSpPr>
        <p:spPr/>
        <p:txBody>
          <a:bodyPr/>
          <a:lstStyle/>
          <a:p>
            <a:r>
              <a:rPr lang="en-US" b="1" dirty="0"/>
              <a:t>P</a:t>
            </a:r>
            <a:r>
              <a:rPr lang="en-US" b="1" dirty="0" smtClean="0"/>
              <a:t>andas</a:t>
            </a:r>
            <a:r>
              <a:rPr lang="en-US" dirty="0"/>
              <a:t> is a fast, powerful, flexible and easy to use open source data analysis and manipulation </a:t>
            </a:r>
            <a:r>
              <a:rPr lang="en-US" dirty="0" smtClean="0"/>
              <a:t>tool.</a:t>
            </a:r>
            <a:endParaRPr lang="en-IN" dirty="0"/>
          </a:p>
          <a:p>
            <a:r>
              <a:rPr lang="en-IN" dirty="0" smtClean="0"/>
              <a:t>Pandas Data Structures (</a:t>
            </a:r>
            <a:r>
              <a:rPr lang="en-IN" dirty="0" err="1" smtClean="0"/>
              <a:t>series,tabular</a:t>
            </a:r>
            <a:r>
              <a:rPr lang="en-IN" dirty="0" smtClean="0"/>
              <a:t>, multidimensional ) and time series data. </a:t>
            </a:r>
          </a:p>
          <a:p>
            <a:r>
              <a:rPr lang="en-IN" dirty="0" smtClean="0"/>
              <a:t>One dimensional data -&gt; Series</a:t>
            </a:r>
          </a:p>
          <a:p>
            <a:r>
              <a:rPr lang="en-IN" dirty="0" smtClean="0"/>
              <a:t>Two dimensional data -&gt; </a:t>
            </a:r>
            <a:r>
              <a:rPr lang="en-IN" dirty="0" err="1" smtClean="0"/>
              <a:t>DataFrames</a:t>
            </a:r>
            <a:endParaRPr lang="en-IN" dirty="0" smtClean="0"/>
          </a:p>
          <a:p>
            <a:r>
              <a:rPr lang="en-IN" dirty="0" smtClean="0"/>
              <a:t>Multidimensional data -&gt; Panel</a:t>
            </a:r>
          </a:p>
          <a:p>
            <a:r>
              <a:rPr lang="en-IN" dirty="0" smtClean="0"/>
              <a:t>Import pandas -&gt; import pandas as </a:t>
            </a:r>
            <a:r>
              <a:rPr lang="en-IN" dirty="0" err="1" smtClean="0"/>
              <a:t>pd</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400823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Describe method in pandas</a:t>
            </a:r>
            <a:endParaRPr lang="en-IN" dirty="0"/>
          </a:p>
        </p:txBody>
      </p:sp>
      <p:sp>
        <p:nvSpPr>
          <p:cNvPr id="3" name="Content Placeholder 2"/>
          <p:cNvSpPr>
            <a:spLocks noGrp="1"/>
          </p:cNvSpPr>
          <p:nvPr>
            <p:ph idx="1"/>
          </p:nvPr>
        </p:nvSpPr>
        <p:spPr/>
        <p:txBody>
          <a:bodyPr/>
          <a:lstStyle/>
          <a:p>
            <a:pPr lvl="0"/>
            <a:r>
              <a:rPr lang="en-US" altLang="en-US" sz="2400" b="1" dirty="0">
                <a:solidFill>
                  <a:srgbClr val="40424E"/>
                </a:solidFill>
                <a:latin typeface="Arial Unicode MS" panose="020B0604020202020204" pitchFamily="34" charset="-128"/>
              </a:rPr>
              <a:t>describe()</a:t>
            </a:r>
            <a:r>
              <a:rPr lang="en-US" altLang="en-US" dirty="0">
                <a:solidFill>
                  <a:srgbClr val="40424E"/>
                </a:solidFill>
                <a:latin typeface="urw-din"/>
              </a:rPr>
              <a:t> is </a:t>
            </a:r>
            <a:r>
              <a:rPr lang="en-US" altLang="en-US" dirty="0"/>
              <a:t>used</a:t>
            </a:r>
            <a:r>
              <a:rPr lang="en-US" altLang="en-US" dirty="0">
                <a:solidFill>
                  <a:srgbClr val="40424E"/>
                </a:solidFill>
                <a:latin typeface="urw-din"/>
              </a:rPr>
              <a:t> to view some basic statistical details like percentile, mean, </a:t>
            </a:r>
            <a:r>
              <a:rPr lang="en-US" altLang="en-US" dirty="0" err="1">
                <a:solidFill>
                  <a:srgbClr val="40424E"/>
                </a:solidFill>
                <a:latin typeface="urw-din"/>
              </a:rPr>
              <a:t>std</a:t>
            </a:r>
            <a:r>
              <a:rPr lang="en-US" altLang="en-US" dirty="0">
                <a:solidFill>
                  <a:srgbClr val="40424E"/>
                </a:solidFill>
                <a:latin typeface="urw-din"/>
              </a:rPr>
              <a:t> etc. of a data frame or a series of numeric values.</a:t>
            </a:r>
            <a:r>
              <a:rPr lang="en-US" altLang="en-US" sz="1400" dirty="0"/>
              <a:t> </a:t>
            </a:r>
            <a:endParaRPr lang="en-US" altLang="en-US" sz="4000" dirty="0">
              <a:latin typeface="Arial" panose="020B0604020202020204" pitchFamily="34" charset="0"/>
            </a:endParaRPr>
          </a:p>
          <a:p>
            <a:endParaRPr lang="en-IN" dirty="0"/>
          </a:p>
        </p:txBody>
      </p:sp>
      <p:pic>
        <p:nvPicPr>
          <p:cNvPr id="8" name="Picture 7"/>
          <p:cNvPicPr>
            <a:picLocks noChangeAspect="1"/>
          </p:cNvPicPr>
          <p:nvPr/>
        </p:nvPicPr>
        <p:blipFill>
          <a:blip r:embed="rId2"/>
          <a:stretch>
            <a:fillRect/>
          </a:stretch>
        </p:blipFill>
        <p:spPr>
          <a:xfrm>
            <a:off x="1288868" y="2952750"/>
            <a:ext cx="4726441" cy="3905250"/>
          </a:xfrm>
          <a:prstGeom prst="rect">
            <a:avLst/>
          </a:prstGeom>
        </p:spPr>
      </p:pic>
      <p:pic>
        <p:nvPicPr>
          <p:cNvPr id="9" name="Picture 8"/>
          <p:cNvPicPr>
            <a:picLocks noChangeAspect="1"/>
          </p:cNvPicPr>
          <p:nvPr/>
        </p:nvPicPr>
        <p:blipFill>
          <a:blip r:embed="rId3"/>
          <a:stretch>
            <a:fillRect/>
          </a:stretch>
        </p:blipFill>
        <p:spPr>
          <a:xfrm>
            <a:off x="6198529" y="3418522"/>
            <a:ext cx="4972050" cy="2581275"/>
          </a:xfrm>
          <a:prstGeom prst="rect">
            <a:avLst/>
          </a:prstGeom>
        </p:spPr>
      </p:pic>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671155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The Mathematics of Machine Learning | by Wale Akinfaderi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067" y="357187"/>
            <a:ext cx="11365866" cy="581977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303997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4137"/>
            <a:ext cx="10515600" cy="5732826"/>
          </a:xfrm>
        </p:spPr>
        <p:txBody>
          <a:bodyPr>
            <a:normAutofit fontScale="92500" lnSpcReduction="10000"/>
          </a:bodyPr>
          <a:lstStyle/>
          <a:p>
            <a:pPr marL="0" indent="0">
              <a:buNone/>
            </a:pPr>
            <a:r>
              <a:rPr lang="en-IN" dirty="0"/>
              <a:t>import pandas as </a:t>
            </a:r>
            <a:r>
              <a:rPr lang="en-IN" dirty="0" err="1"/>
              <a:t>pd</a:t>
            </a:r>
            <a:endParaRPr lang="en-IN" dirty="0"/>
          </a:p>
          <a:p>
            <a:pPr marL="0" indent="0">
              <a:buNone/>
            </a:pPr>
            <a:r>
              <a:rPr lang="en-IN" dirty="0"/>
              <a:t>import </a:t>
            </a:r>
            <a:r>
              <a:rPr lang="en-IN" dirty="0" err="1"/>
              <a:t>numpy</a:t>
            </a:r>
            <a:r>
              <a:rPr lang="en-IN" dirty="0"/>
              <a:t> as </a:t>
            </a:r>
            <a:r>
              <a:rPr lang="en-IN" dirty="0" smtClean="0"/>
              <a:t>np</a:t>
            </a:r>
            <a:endParaRPr lang="en-IN" dirty="0"/>
          </a:p>
          <a:p>
            <a:pPr marL="0" indent="0">
              <a:buNone/>
            </a:pPr>
            <a:endParaRPr lang="en-IN" dirty="0" smtClean="0"/>
          </a:p>
          <a:p>
            <a:pPr marL="0" indent="0">
              <a:buNone/>
            </a:pPr>
            <a:r>
              <a:rPr lang="en-IN" dirty="0" smtClean="0"/>
              <a:t>#</a:t>
            </a:r>
            <a:r>
              <a:rPr lang="en-IN" dirty="0"/>
              <a:t>Create a Dictionary of series</a:t>
            </a:r>
          </a:p>
          <a:p>
            <a:pPr marL="0" indent="0">
              <a:buNone/>
            </a:pPr>
            <a:r>
              <a:rPr lang="en-IN" dirty="0"/>
              <a:t>d = {'Name':</a:t>
            </a:r>
            <a:r>
              <a:rPr lang="en-IN" dirty="0" err="1"/>
              <a:t>pd.Series</a:t>
            </a:r>
            <a:r>
              <a:rPr lang="en-IN" dirty="0"/>
              <a:t>(['</a:t>
            </a:r>
            <a:r>
              <a:rPr lang="en-IN" dirty="0" err="1"/>
              <a:t>Tom','James','Ricky','Vin','Steve','Smith','Jack</a:t>
            </a:r>
            <a:r>
              <a:rPr lang="en-IN" dirty="0"/>
              <a:t>',</a:t>
            </a:r>
          </a:p>
          <a:p>
            <a:pPr marL="0" indent="0">
              <a:buNone/>
            </a:pPr>
            <a:r>
              <a:rPr lang="en-IN" dirty="0"/>
              <a:t>   'Lee','David','Gasper','</a:t>
            </a:r>
            <a:r>
              <a:rPr lang="en-IN" dirty="0" err="1"/>
              <a:t>Betina</a:t>
            </a:r>
            <a:r>
              <a:rPr lang="en-IN" dirty="0"/>
              <a:t>','Andres']),</a:t>
            </a:r>
          </a:p>
          <a:p>
            <a:pPr marL="0" indent="0">
              <a:buNone/>
            </a:pPr>
            <a:r>
              <a:rPr lang="en-IN" dirty="0"/>
              <a:t>   'Age':</a:t>
            </a:r>
            <a:r>
              <a:rPr lang="en-IN" dirty="0" err="1"/>
              <a:t>pd.Series</a:t>
            </a:r>
            <a:r>
              <a:rPr lang="en-IN" dirty="0"/>
              <a:t>([25,26,25,23,30,29,23,34,40,30,51,46</a:t>
            </a:r>
            <a:r>
              <a:rPr lang="en-IN" dirty="0" smtClean="0"/>
              <a:t>]),   </a:t>
            </a:r>
            <a:r>
              <a:rPr lang="en-IN" dirty="0"/>
              <a:t>'Rating':</a:t>
            </a:r>
            <a:r>
              <a:rPr lang="en-IN" dirty="0" err="1"/>
              <a:t>pd.Series</a:t>
            </a:r>
            <a:r>
              <a:rPr lang="en-IN" dirty="0"/>
              <a:t>([4.23,3.24,3.98,2.56,3.20,4.6,3.8,3.78,2.98,4.80,4.10,3.65])</a:t>
            </a:r>
          </a:p>
          <a:p>
            <a:pPr marL="0" indent="0">
              <a:buNone/>
            </a:pPr>
            <a:r>
              <a:rPr lang="en-IN" dirty="0" smtClean="0"/>
              <a:t>}</a:t>
            </a:r>
            <a:endParaRPr lang="en-IN" dirty="0"/>
          </a:p>
          <a:p>
            <a:pPr marL="0" indent="0">
              <a:buNone/>
            </a:pPr>
            <a:endParaRPr lang="en-IN" dirty="0" smtClean="0"/>
          </a:p>
          <a:p>
            <a:pPr marL="0" indent="0">
              <a:buNone/>
            </a:pPr>
            <a:r>
              <a:rPr lang="en-IN" dirty="0" smtClean="0"/>
              <a:t>#</a:t>
            </a:r>
            <a:r>
              <a:rPr lang="en-IN" dirty="0"/>
              <a:t>Create a </a:t>
            </a:r>
            <a:r>
              <a:rPr lang="en-IN" dirty="0" err="1"/>
              <a:t>DataFrame</a:t>
            </a:r>
            <a:endParaRPr lang="en-IN" dirty="0"/>
          </a:p>
          <a:p>
            <a:pPr marL="0" indent="0">
              <a:buNone/>
            </a:pPr>
            <a:r>
              <a:rPr lang="en-IN" dirty="0" err="1"/>
              <a:t>df</a:t>
            </a:r>
            <a:r>
              <a:rPr lang="en-IN" dirty="0"/>
              <a:t> = </a:t>
            </a:r>
            <a:r>
              <a:rPr lang="en-IN" dirty="0" err="1"/>
              <a:t>pd.DataFrame</a:t>
            </a:r>
            <a:r>
              <a:rPr lang="en-IN" dirty="0"/>
              <a:t>(d)</a:t>
            </a:r>
          </a:p>
          <a:p>
            <a:pPr marL="0" indent="0">
              <a:buNone/>
            </a:pPr>
            <a:r>
              <a:rPr lang="en-IN" dirty="0"/>
              <a:t>print </a:t>
            </a:r>
            <a:r>
              <a:rPr lang="en-IN" dirty="0" smtClean="0"/>
              <a:t>(</a:t>
            </a:r>
            <a:r>
              <a:rPr lang="en-IN" dirty="0" err="1" smtClean="0"/>
              <a:t>df.describe</a:t>
            </a:r>
            <a:r>
              <a:rPr lang="en-IN" dirty="0" smtClean="0"/>
              <a:t>())</a:t>
            </a:r>
            <a:endParaRPr lang="en-IN" dirty="0"/>
          </a:p>
        </p:txBody>
      </p:sp>
      <p:pic>
        <p:nvPicPr>
          <p:cNvPr id="7" name="Picture 6"/>
          <p:cNvPicPr>
            <a:picLocks noChangeAspect="1"/>
          </p:cNvPicPr>
          <p:nvPr/>
        </p:nvPicPr>
        <p:blipFill>
          <a:blip r:embed="rId2"/>
          <a:stretch>
            <a:fillRect/>
          </a:stretch>
        </p:blipFill>
        <p:spPr>
          <a:xfrm>
            <a:off x="6096000" y="4075884"/>
            <a:ext cx="3476625" cy="2381250"/>
          </a:xfrm>
          <a:prstGeom prst="rect">
            <a:avLst/>
          </a:prstGeom>
        </p:spPr>
      </p:pic>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026399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749"/>
            <a:ext cx="10515600" cy="662486"/>
          </a:xfrm>
        </p:spPr>
        <p:txBody>
          <a:bodyPr>
            <a:normAutofit fontScale="90000"/>
          </a:bodyPr>
          <a:lstStyle/>
          <a:p>
            <a:r>
              <a:rPr lang="en-IN" dirty="0" smtClean="0"/>
              <a:t>Example of Pandas</a:t>
            </a:r>
            <a:endParaRPr lang="en-IN" dirty="0"/>
          </a:p>
        </p:txBody>
      </p:sp>
      <p:sp>
        <p:nvSpPr>
          <p:cNvPr id="3" name="Content Placeholder 2"/>
          <p:cNvSpPr>
            <a:spLocks noGrp="1"/>
          </p:cNvSpPr>
          <p:nvPr>
            <p:ph idx="1"/>
          </p:nvPr>
        </p:nvSpPr>
        <p:spPr>
          <a:xfrm>
            <a:off x="838200" y="1323703"/>
            <a:ext cx="10515600" cy="4853260"/>
          </a:xfrm>
        </p:spPr>
        <p:txBody>
          <a:bodyPr>
            <a:normAutofit fontScale="77500" lnSpcReduction="20000"/>
          </a:bodyPr>
          <a:lstStyle/>
          <a:p>
            <a:pPr marL="0" indent="0">
              <a:buNone/>
            </a:pPr>
            <a:r>
              <a:rPr lang="en-IN" dirty="0" err="1"/>
              <a:t>host_names</a:t>
            </a:r>
            <a:r>
              <a:rPr lang="en-IN" dirty="0"/>
              <a:t> = ['Maarten','</a:t>
            </a:r>
            <a:r>
              <a:rPr lang="en-IN" dirty="0" err="1"/>
              <a:t>Fronk</a:t>
            </a:r>
            <a:r>
              <a:rPr lang="en-IN" dirty="0"/>
              <a:t> &amp; </a:t>
            </a:r>
            <a:r>
              <a:rPr lang="en-IN" dirty="0" err="1"/>
              <a:t>Lieve</a:t>
            </a:r>
            <a:r>
              <a:rPr lang="en-IN" dirty="0"/>
              <a:t>','</a:t>
            </a:r>
            <a:r>
              <a:rPr lang="en-IN" dirty="0" err="1"/>
              <a:t>Elke</a:t>
            </a:r>
            <a:r>
              <a:rPr lang="en-IN" dirty="0"/>
              <a:t>','</a:t>
            </a:r>
            <a:r>
              <a:rPr lang="en-IN" dirty="0" err="1"/>
              <a:t>Francis','Kristof</a:t>
            </a:r>
            <a:r>
              <a:rPr lang="en-IN" dirty="0"/>
              <a:t>',</a:t>
            </a:r>
          </a:p>
          <a:p>
            <a:pPr marL="0" indent="0">
              <a:buNone/>
            </a:pPr>
            <a:r>
              <a:rPr lang="en-IN" dirty="0"/>
              <a:t>              '</a:t>
            </a:r>
            <a:r>
              <a:rPr lang="en-IN" dirty="0" err="1"/>
              <a:t>Liesbet</a:t>
            </a:r>
            <a:r>
              <a:rPr lang="en-IN" dirty="0"/>
              <a:t>','</a:t>
            </a:r>
            <a:r>
              <a:rPr lang="en-IN" dirty="0" err="1"/>
              <a:t>Chloé</a:t>
            </a:r>
            <a:r>
              <a:rPr lang="en-IN" dirty="0"/>
              <a:t>','</a:t>
            </a:r>
            <a:r>
              <a:rPr lang="en-IN" dirty="0" err="1"/>
              <a:t>Klara</a:t>
            </a:r>
            <a:r>
              <a:rPr lang="en-IN" dirty="0"/>
              <a:t>','</a:t>
            </a:r>
            <a:r>
              <a:rPr lang="en-IN" dirty="0" err="1"/>
              <a:t>Maarten','Kristina</a:t>
            </a:r>
            <a:r>
              <a:rPr lang="en-IN" dirty="0"/>
              <a:t>']</a:t>
            </a:r>
          </a:p>
          <a:p>
            <a:pPr marL="0" indent="0">
              <a:buNone/>
            </a:pPr>
            <a:r>
              <a:rPr lang="en-IN" dirty="0"/>
              <a:t> </a:t>
            </a:r>
          </a:p>
          <a:p>
            <a:pPr marL="0" indent="0">
              <a:buNone/>
            </a:pPr>
            <a:r>
              <a:rPr lang="en-IN" dirty="0" err="1"/>
              <a:t>listing_count</a:t>
            </a:r>
            <a:r>
              <a:rPr lang="en-IN" dirty="0"/>
              <a:t> = [1, 7, 1, 2, 1, 1, 1, 1, 1, 1]</a:t>
            </a:r>
          </a:p>
          <a:p>
            <a:pPr marL="0" indent="0">
              <a:buNone/>
            </a:pPr>
            <a:r>
              <a:rPr lang="en-IN" dirty="0" err="1"/>
              <a:t>review_count</a:t>
            </a:r>
            <a:r>
              <a:rPr lang="en-IN" dirty="0"/>
              <a:t> = [25, </a:t>
            </a:r>
            <a:r>
              <a:rPr lang="en-IN" dirty="0" err="1"/>
              <a:t>np.nan</a:t>
            </a:r>
            <a:r>
              <a:rPr lang="en-IN" dirty="0"/>
              <a:t>, 4, 59, 3, 89, 3, 2, 7, </a:t>
            </a:r>
            <a:r>
              <a:rPr lang="en-IN" dirty="0" err="1"/>
              <a:t>np.nan</a:t>
            </a:r>
            <a:r>
              <a:rPr lang="en-IN" dirty="0"/>
              <a:t>]</a:t>
            </a:r>
          </a:p>
          <a:p>
            <a:pPr marL="0" indent="0">
              <a:buNone/>
            </a:pPr>
            <a:r>
              <a:rPr lang="en-IN" dirty="0"/>
              <a:t>accommodates = [2, 2, 3, 2, 2, 4, 2, 5, 4, 2]</a:t>
            </a:r>
          </a:p>
          <a:p>
            <a:pPr marL="0" indent="0">
              <a:buNone/>
            </a:pPr>
            <a:r>
              <a:rPr lang="en-IN" dirty="0"/>
              <a:t>year=[2014, 2012, 2013, 2012, 2012, 2011, 2014, 2014, 2012, 2014</a:t>
            </a:r>
            <a:r>
              <a:rPr lang="en-IN" dirty="0" smtClean="0"/>
              <a:t>]</a:t>
            </a:r>
          </a:p>
          <a:p>
            <a:pPr marL="0" indent="0">
              <a:buNone/>
            </a:pPr>
            <a:endParaRPr lang="en-IN" dirty="0"/>
          </a:p>
          <a:p>
            <a:pPr marL="0" indent="0">
              <a:buNone/>
            </a:pPr>
            <a:r>
              <a:rPr lang="en-IN" dirty="0"/>
              <a:t>data = {'</a:t>
            </a:r>
            <a:r>
              <a:rPr lang="en-IN" dirty="0" err="1"/>
              <a:t>joining_year</a:t>
            </a:r>
            <a:r>
              <a:rPr lang="en-IN" dirty="0"/>
              <a:t>': year, '</a:t>
            </a:r>
            <a:r>
              <a:rPr lang="en-IN" dirty="0" err="1"/>
              <a:t>listing_count</a:t>
            </a:r>
            <a:r>
              <a:rPr lang="en-IN" dirty="0"/>
              <a:t>': </a:t>
            </a:r>
            <a:r>
              <a:rPr lang="en-IN" dirty="0" err="1"/>
              <a:t>listing_count</a:t>
            </a:r>
            <a:r>
              <a:rPr lang="en-IN" dirty="0"/>
              <a:t>, </a:t>
            </a:r>
          </a:p>
          <a:p>
            <a:pPr marL="0" indent="0">
              <a:buNone/>
            </a:pPr>
            <a:r>
              <a:rPr lang="en-IN" dirty="0"/>
              <a:t>        '</a:t>
            </a:r>
            <a:r>
              <a:rPr lang="en-IN" dirty="0" err="1"/>
              <a:t>review_count</a:t>
            </a:r>
            <a:r>
              <a:rPr lang="en-IN" dirty="0"/>
              <a:t>': </a:t>
            </a:r>
            <a:r>
              <a:rPr lang="en-IN" dirty="0" err="1"/>
              <a:t>review_count,'accommodates</a:t>
            </a:r>
            <a:r>
              <a:rPr lang="en-IN" dirty="0"/>
              <a:t>': accommodates,</a:t>
            </a:r>
          </a:p>
          <a:p>
            <a:pPr marL="0" indent="0">
              <a:buNone/>
            </a:pPr>
            <a:r>
              <a:rPr lang="en-IN" dirty="0"/>
              <a:t>        '</a:t>
            </a:r>
            <a:r>
              <a:rPr lang="en-IN" dirty="0" err="1"/>
              <a:t>host_names</a:t>
            </a:r>
            <a:r>
              <a:rPr lang="en-IN" dirty="0"/>
              <a:t>' : </a:t>
            </a:r>
            <a:r>
              <a:rPr lang="en-IN" dirty="0" err="1"/>
              <a:t>host_names</a:t>
            </a:r>
            <a:r>
              <a:rPr lang="en-IN" dirty="0"/>
              <a:t>}</a:t>
            </a:r>
          </a:p>
          <a:p>
            <a:pPr marL="0" indent="0">
              <a:buNone/>
            </a:pPr>
            <a:r>
              <a:rPr lang="en-IN" dirty="0" err="1"/>
              <a:t>host_df</a:t>
            </a:r>
            <a:r>
              <a:rPr lang="en-IN" dirty="0"/>
              <a:t> = </a:t>
            </a:r>
            <a:r>
              <a:rPr lang="en-IN" dirty="0" err="1"/>
              <a:t>pd.</a:t>
            </a:r>
            <a:r>
              <a:rPr lang="en-IN" b="1" dirty="0" err="1"/>
              <a:t>DataFrame</a:t>
            </a:r>
            <a:r>
              <a:rPr lang="en-IN" dirty="0"/>
              <a:t>(data)</a:t>
            </a:r>
          </a:p>
          <a:p>
            <a:pPr marL="0" indent="0">
              <a:buNone/>
            </a:pPr>
            <a:r>
              <a:rPr lang="en-IN" dirty="0" err="1"/>
              <a:t>host_df</a:t>
            </a:r>
            <a:endParaRPr lang="en-IN" dirty="0"/>
          </a:p>
          <a:p>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912028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23657"/>
            <a:ext cx="10515600" cy="1953306"/>
          </a:xfrm>
        </p:spPr>
        <p:txBody>
          <a:bodyPr/>
          <a:lstStyle/>
          <a:p>
            <a:r>
              <a:rPr lang="en-IN" dirty="0" err="1"/>
              <a:t>host_df.</a:t>
            </a:r>
            <a:r>
              <a:rPr lang="en-IN" b="1" dirty="0" err="1"/>
              <a:t>describe</a:t>
            </a:r>
            <a:r>
              <a:rPr lang="en-IN" dirty="0" smtClean="0"/>
              <a:t>()</a:t>
            </a:r>
          </a:p>
          <a:p>
            <a:r>
              <a:rPr lang="en-IN" dirty="0" err="1">
                <a:solidFill>
                  <a:srgbClr val="002D7A"/>
                </a:solidFill>
                <a:latin typeface="inherit"/>
              </a:rPr>
              <a:t>host_df</a:t>
            </a:r>
            <a:r>
              <a:rPr lang="en-IN" dirty="0" err="1">
                <a:solidFill>
                  <a:srgbClr val="333333"/>
                </a:solidFill>
                <a:latin typeface="inherit"/>
              </a:rPr>
              <a:t>.</a:t>
            </a:r>
            <a:r>
              <a:rPr lang="en-IN" b="1" dirty="0" err="1">
                <a:solidFill>
                  <a:srgbClr val="00008B"/>
                </a:solidFill>
                <a:latin typeface="inherit"/>
              </a:rPr>
              <a:t>describe</a:t>
            </a:r>
            <a:r>
              <a:rPr lang="en-IN" dirty="0">
                <a:solidFill>
                  <a:srgbClr val="333333"/>
                </a:solidFill>
                <a:latin typeface="inherit"/>
              </a:rPr>
              <a:t>(</a:t>
            </a:r>
            <a:r>
              <a:rPr lang="en-IN" dirty="0">
                <a:solidFill>
                  <a:srgbClr val="002D7A"/>
                </a:solidFill>
                <a:latin typeface="inherit"/>
              </a:rPr>
              <a:t>include</a:t>
            </a:r>
            <a:r>
              <a:rPr lang="en-IN" dirty="0">
                <a:solidFill>
                  <a:srgbClr val="800080"/>
                </a:solidFill>
                <a:latin typeface="inherit"/>
              </a:rPr>
              <a:t>=</a:t>
            </a:r>
            <a:r>
              <a:rPr lang="en-IN" dirty="0">
                <a:solidFill>
                  <a:srgbClr val="008000"/>
                </a:solidFill>
                <a:latin typeface="inherit"/>
              </a:rPr>
              <a:t>'all'</a:t>
            </a:r>
            <a:r>
              <a:rPr lang="en-IN" dirty="0">
                <a:solidFill>
                  <a:srgbClr val="333333"/>
                </a:solidFill>
                <a:latin typeface="inherit"/>
              </a:rPr>
              <a:t>)</a:t>
            </a:r>
            <a:endParaRPr lang="en-IN" dirty="0">
              <a:solidFill>
                <a:srgbClr val="000000"/>
              </a:solidFill>
              <a:latin typeface="inherit"/>
            </a:endParaRPr>
          </a:p>
          <a:p>
            <a:endParaRPr lang="en-IN" dirty="0" smtClean="0"/>
          </a:p>
        </p:txBody>
      </p:sp>
      <p:pic>
        <p:nvPicPr>
          <p:cNvPr id="4" name="Picture 3"/>
          <p:cNvPicPr>
            <a:picLocks noChangeAspect="1"/>
          </p:cNvPicPr>
          <p:nvPr/>
        </p:nvPicPr>
        <p:blipFill>
          <a:blip r:embed="rId2"/>
          <a:stretch>
            <a:fillRect/>
          </a:stretch>
        </p:blipFill>
        <p:spPr>
          <a:xfrm>
            <a:off x="910590" y="438944"/>
            <a:ext cx="5372100" cy="3562350"/>
          </a:xfrm>
          <a:prstGeom prst="rect">
            <a:avLst/>
          </a:prstGeom>
        </p:spPr>
      </p:pic>
      <p:pic>
        <p:nvPicPr>
          <p:cNvPr id="5" name="Picture 4"/>
          <p:cNvPicPr>
            <a:picLocks noChangeAspect="1"/>
          </p:cNvPicPr>
          <p:nvPr/>
        </p:nvPicPr>
        <p:blipFill>
          <a:blip r:embed="rId3"/>
          <a:stretch>
            <a:fillRect/>
          </a:stretch>
        </p:blipFill>
        <p:spPr>
          <a:xfrm>
            <a:off x="6760436" y="167833"/>
            <a:ext cx="4714875" cy="2981325"/>
          </a:xfrm>
          <a:prstGeom prst="rect">
            <a:avLst/>
          </a:prstGeom>
        </p:spPr>
      </p:pic>
      <p:pic>
        <p:nvPicPr>
          <p:cNvPr id="8" name="Picture 7"/>
          <p:cNvPicPr>
            <a:picLocks noChangeAspect="1"/>
          </p:cNvPicPr>
          <p:nvPr/>
        </p:nvPicPr>
        <p:blipFill>
          <a:blip r:embed="rId4"/>
          <a:stretch>
            <a:fillRect/>
          </a:stretch>
        </p:blipFill>
        <p:spPr>
          <a:xfrm>
            <a:off x="6470469" y="3223105"/>
            <a:ext cx="5004842" cy="3241512"/>
          </a:xfrm>
          <a:prstGeom prst="rect">
            <a:avLst/>
          </a:prstGeom>
        </p:spPr>
      </p:pic>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207449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Correlation</a:t>
            </a:r>
            <a:endParaRPr lang="en-IN" dirty="0"/>
          </a:p>
        </p:txBody>
      </p:sp>
      <p:pic>
        <p:nvPicPr>
          <p:cNvPr id="4" name="Picture 3"/>
          <p:cNvPicPr>
            <a:picLocks noChangeAspect="1"/>
          </p:cNvPicPr>
          <p:nvPr/>
        </p:nvPicPr>
        <p:blipFill>
          <a:blip r:embed="rId2"/>
          <a:stretch>
            <a:fillRect/>
          </a:stretch>
        </p:blipFill>
        <p:spPr>
          <a:xfrm>
            <a:off x="3668486" y="1616619"/>
            <a:ext cx="3914775" cy="4600575"/>
          </a:xfrm>
          <a:prstGeom prst="rect">
            <a:avLst/>
          </a:prstGeom>
        </p:spPr>
      </p:pic>
      <p:sp>
        <p:nvSpPr>
          <p:cNvPr id="3" name="Footer Placeholder 2"/>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643667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Correlation</a:t>
            </a:r>
            <a:endParaRPr lang="en-IN" dirty="0"/>
          </a:p>
        </p:txBody>
      </p:sp>
      <p:sp>
        <p:nvSpPr>
          <p:cNvPr id="3" name="Content Placeholder 2"/>
          <p:cNvSpPr>
            <a:spLocks noGrp="1"/>
          </p:cNvSpPr>
          <p:nvPr>
            <p:ph idx="1"/>
          </p:nvPr>
        </p:nvSpPr>
        <p:spPr/>
        <p:txBody>
          <a:bodyPr>
            <a:normAutofit lnSpcReduction="10000"/>
          </a:bodyPr>
          <a:lstStyle/>
          <a:p>
            <a:r>
              <a:rPr lang="en-US" dirty="0"/>
              <a:t>A</a:t>
            </a:r>
            <a:r>
              <a:rPr lang="en-US" dirty="0" smtClean="0"/>
              <a:t>ssociation </a:t>
            </a:r>
            <a:r>
              <a:rPr lang="en-US" dirty="0"/>
              <a:t>- more precisely it is a measure of the extent to which two variables are related. </a:t>
            </a:r>
            <a:endParaRPr lang="en-US" dirty="0" smtClean="0"/>
          </a:p>
          <a:p>
            <a:r>
              <a:rPr lang="en-US" dirty="0"/>
              <a:t>There are three possible results </a:t>
            </a:r>
            <a:r>
              <a:rPr lang="en-US" dirty="0" smtClean="0"/>
              <a:t>:</a:t>
            </a:r>
          </a:p>
          <a:p>
            <a:pPr marL="0" indent="0">
              <a:buNone/>
            </a:pPr>
            <a:r>
              <a:rPr lang="en-US" dirty="0" smtClean="0"/>
              <a:t>                         1. Positive Correlation</a:t>
            </a:r>
          </a:p>
          <a:p>
            <a:pPr marL="0" indent="0">
              <a:buNone/>
            </a:pPr>
            <a:r>
              <a:rPr lang="en-US" dirty="0"/>
              <a:t> </a:t>
            </a:r>
            <a:r>
              <a:rPr lang="en-US" dirty="0" smtClean="0"/>
              <a:t>                        2. Negative Correlation</a:t>
            </a:r>
          </a:p>
          <a:p>
            <a:pPr marL="0" indent="0">
              <a:buNone/>
            </a:pPr>
            <a:r>
              <a:rPr lang="en-US" dirty="0"/>
              <a:t> </a:t>
            </a:r>
            <a:r>
              <a:rPr lang="en-US" dirty="0" smtClean="0"/>
              <a:t>                        3. No correlation</a:t>
            </a:r>
          </a:p>
          <a:p>
            <a:pPr marL="0" indent="0">
              <a:buNone/>
            </a:pPr>
            <a:r>
              <a:rPr lang="en-US" dirty="0"/>
              <a:t>A </a:t>
            </a:r>
            <a:r>
              <a:rPr lang="en-US" b="1" dirty="0"/>
              <a:t>positive correlation</a:t>
            </a:r>
            <a:r>
              <a:rPr lang="en-US" dirty="0"/>
              <a:t> is a relationship between two variables in which both variables move in the same direction. Therefore, when one variable increases as the other variable increases</a:t>
            </a:r>
            <a:r>
              <a:rPr lang="en-US" dirty="0" smtClean="0"/>
              <a:t>  </a:t>
            </a:r>
          </a:p>
          <a:p>
            <a:pPr marL="0" indent="0">
              <a:buNone/>
            </a:pPr>
            <a:r>
              <a:rPr lang="en-US" dirty="0" smtClean="0"/>
              <a:t>Example: Knowledge &amp; Salary, demand vs cost                               </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803996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1851"/>
            <a:ext cx="10515600" cy="5515112"/>
          </a:xfrm>
        </p:spPr>
        <p:txBody>
          <a:bodyPr/>
          <a:lstStyle/>
          <a:p>
            <a:r>
              <a:rPr lang="en-US" dirty="0"/>
              <a:t>A </a:t>
            </a:r>
            <a:r>
              <a:rPr lang="en-US" b="1" dirty="0"/>
              <a:t>negative correlation</a:t>
            </a:r>
            <a:r>
              <a:rPr lang="en-US" dirty="0"/>
              <a:t> is a relationship between two variables in which an increase in one variable is associated with a decrease in the other</a:t>
            </a:r>
            <a:r>
              <a:rPr lang="en-US" dirty="0" smtClean="0"/>
              <a:t>.</a:t>
            </a:r>
          </a:p>
          <a:p>
            <a:pPr marL="0" indent="0">
              <a:buNone/>
            </a:pPr>
            <a:r>
              <a:rPr lang="en-US" dirty="0" smtClean="0"/>
              <a:t>Example: Height vs temperature, height vs oxygen availability</a:t>
            </a:r>
          </a:p>
          <a:p>
            <a:r>
              <a:rPr lang="en-US" dirty="0"/>
              <a:t>A </a:t>
            </a:r>
            <a:r>
              <a:rPr lang="en-US" b="1" dirty="0"/>
              <a:t>zero correlation</a:t>
            </a:r>
            <a:r>
              <a:rPr lang="en-US" dirty="0"/>
              <a:t> exists when there is no relationship between two </a:t>
            </a:r>
            <a:r>
              <a:rPr lang="en-US" dirty="0" smtClean="0"/>
              <a:t>variables</a:t>
            </a:r>
          </a:p>
          <a:p>
            <a:endParaRPr lang="en-IN" dirty="0"/>
          </a:p>
        </p:txBody>
      </p:sp>
      <p:pic>
        <p:nvPicPr>
          <p:cNvPr id="4" name="Picture 3"/>
          <p:cNvPicPr>
            <a:picLocks noChangeAspect="1"/>
          </p:cNvPicPr>
          <p:nvPr/>
        </p:nvPicPr>
        <p:blipFill>
          <a:blip r:embed="rId2"/>
          <a:stretch>
            <a:fillRect/>
          </a:stretch>
        </p:blipFill>
        <p:spPr>
          <a:xfrm>
            <a:off x="2792730" y="3684814"/>
            <a:ext cx="6362700" cy="2362200"/>
          </a:xfrm>
          <a:prstGeom prst="rect">
            <a:avLst/>
          </a:prstGeom>
        </p:spPr>
      </p:pic>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87195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7349"/>
            <a:ext cx="10515600" cy="5619614"/>
          </a:xfrm>
        </p:spPr>
        <p:txBody>
          <a:bodyPr>
            <a:normAutofit fontScale="85000" lnSpcReduction="20000"/>
          </a:bodyPr>
          <a:lstStyle/>
          <a:p>
            <a:r>
              <a:rPr lang="en-US" dirty="0" err="1"/>
              <a:t>def</a:t>
            </a:r>
            <a:r>
              <a:rPr lang="en-US" dirty="0"/>
              <a:t> covariance(x, y): </a:t>
            </a:r>
            <a:endParaRPr lang="en-US" dirty="0" smtClean="0"/>
          </a:p>
          <a:p>
            <a:pPr marL="0" indent="0">
              <a:buNone/>
            </a:pPr>
            <a:r>
              <a:rPr lang="en-US" dirty="0"/>
              <a:t>	</a:t>
            </a:r>
            <a:r>
              <a:rPr lang="en-US" dirty="0" smtClean="0"/>
              <a:t>n </a:t>
            </a:r>
            <a:r>
              <a:rPr lang="en-US" dirty="0"/>
              <a:t>= </a:t>
            </a:r>
            <a:r>
              <a:rPr lang="en-US" dirty="0" err="1"/>
              <a:t>len</a:t>
            </a:r>
            <a:r>
              <a:rPr lang="en-US" dirty="0"/>
              <a:t>(x) </a:t>
            </a:r>
            <a:endParaRPr lang="en-US" dirty="0" smtClean="0"/>
          </a:p>
          <a:p>
            <a:pPr marL="0" indent="0">
              <a:buNone/>
            </a:pPr>
            <a:r>
              <a:rPr lang="en-US" dirty="0"/>
              <a:t>	</a:t>
            </a:r>
            <a:r>
              <a:rPr lang="en-US" dirty="0" smtClean="0"/>
              <a:t>return </a:t>
            </a:r>
            <a:r>
              <a:rPr lang="en-US" dirty="0"/>
              <a:t>dot(</a:t>
            </a:r>
            <a:r>
              <a:rPr lang="en-US" dirty="0" err="1"/>
              <a:t>de_mean</a:t>
            </a:r>
            <a:r>
              <a:rPr lang="en-US" dirty="0"/>
              <a:t>(x), </a:t>
            </a:r>
            <a:r>
              <a:rPr lang="en-US" dirty="0" err="1"/>
              <a:t>de_mean</a:t>
            </a:r>
            <a:r>
              <a:rPr lang="en-US" dirty="0"/>
              <a:t>(y)) / (n - 1) </a:t>
            </a:r>
            <a:endParaRPr lang="en-US" dirty="0" smtClean="0"/>
          </a:p>
          <a:p>
            <a:pPr marL="0" indent="0">
              <a:buNone/>
            </a:pPr>
            <a:r>
              <a:rPr lang="en-US" dirty="0" err="1"/>
              <a:t>d</a:t>
            </a:r>
            <a:r>
              <a:rPr lang="en-US" dirty="0" err="1" smtClean="0"/>
              <a:t>ef</a:t>
            </a:r>
            <a:r>
              <a:rPr lang="en-US" dirty="0" smtClean="0"/>
              <a:t> Correlation(X,Y):</a:t>
            </a:r>
          </a:p>
          <a:p>
            <a:pPr marL="0" indent="0">
              <a:buNone/>
            </a:pPr>
            <a:r>
              <a:rPr lang="en-US" dirty="0"/>
              <a:t>	</a:t>
            </a:r>
            <a:r>
              <a:rPr lang="en-US" dirty="0" err="1" smtClean="0"/>
              <a:t>cov</a:t>
            </a:r>
            <a:r>
              <a:rPr lang="en-US" dirty="0" smtClean="0"/>
              <a:t>=covariance(X,Y)</a:t>
            </a:r>
          </a:p>
          <a:p>
            <a:pPr marL="0" indent="0">
              <a:buNone/>
            </a:pPr>
            <a:r>
              <a:rPr lang="en-US" dirty="0"/>
              <a:t>	</a:t>
            </a:r>
            <a:r>
              <a:rPr lang="en-US" dirty="0" err="1" smtClean="0"/>
              <a:t>std_x</a:t>
            </a:r>
            <a:r>
              <a:rPr lang="en-US" dirty="0" smtClean="0"/>
              <a:t>=</a:t>
            </a:r>
            <a:r>
              <a:rPr lang="en-IN" dirty="0" err="1" smtClean="0"/>
              <a:t>standard_deviation</a:t>
            </a:r>
            <a:r>
              <a:rPr lang="en-IN" dirty="0" smtClean="0"/>
              <a:t>(X)</a:t>
            </a:r>
            <a:endParaRPr lang="en-US" dirty="0" smtClean="0"/>
          </a:p>
          <a:p>
            <a:pPr marL="0" indent="0">
              <a:buNone/>
            </a:pPr>
            <a:r>
              <a:rPr lang="en-US" dirty="0" smtClean="0"/>
              <a:t>	</a:t>
            </a:r>
            <a:r>
              <a:rPr lang="en-US" dirty="0" err="1" smtClean="0"/>
              <a:t>std_y</a:t>
            </a:r>
            <a:r>
              <a:rPr lang="en-US" dirty="0" smtClean="0"/>
              <a:t>=</a:t>
            </a:r>
            <a:r>
              <a:rPr lang="en-IN" dirty="0" err="1" smtClean="0"/>
              <a:t>standard_deviation</a:t>
            </a:r>
            <a:r>
              <a:rPr lang="en-IN" dirty="0" smtClean="0"/>
              <a:t>(Y)</a:t>
            </a:r>
          </a:p>
          <a:p>
            <a:pPr marL="0" indent="0">
              <a:buNone/>
            </a:pPr>
            <a:r>
              <a:rPr lang="en-IN" dirty="0"/>
              <a:t>	</a:t>
            </a:r>
            <a:r>
              <a:rPr lang="en-IN" dirty="0" smtClean="0"/>
              <a:t>return </a:t>
            </a:r>
            <a:r>
              <a:rPr lang="en-IN" dirty="0" err="1" smtClean="0"/>
              <a:t>cov</a:t>
            </a:r>
            <a:r>
              <a:rPr lang="en-IN" dirty="0" smtClean="0"/>
              <a:t>/(</a:t>
            </a:r>
            <a:r>
              <a:rPr lang="en-IN" dirty="0" err="1" smtClean="0"/>
              <a:t>std_x</a:t>
            </a:r>
            <a:r>
              <a:rPr lang="en-IN" dirty="0" smtClean="0"/>
              <a:t>*</a:t>
            </a:r>
            <a:r>
              <a:rPr lang="en-IN" dirty="0" err="1" smtClean="0"/>
              <a:t>std_y</a:t>
            </a:r>
            <a:r>
              <a:rPr lang="en-IN" dirty="0" smtClean="0"/>
              <a:t>)</a:t>
            </a:r>
            <a:endParaRPr lang="en-US" dirty="0"/>
          </a:p>
          <a:p>
            <a:pPr marL="0" indent="0">
              <a:buNone/>
            </a:pPr>
            <a:endParaRPr lang="en-US" dirty="0"/>
          </a:p>
          <a:p>
            <a:r>
              <a:rPr lang="en-US" dirty="0"/>
              <a:t>C</a:t>
            </a:r>
            <a:r>
              <a:rPr lang="en-US" dirty="0" smtClean="0"/>
              <a:t>orrelation </a:t>
            </a:r>
            <a:r>
              <a:rPr lang="en-US" dirty="0"/>
              <a:t>can be expressed numerically as a coefficient, ranging from -1 to +1. </a:t>
            </a:r>
          </a:p>
          <a:p>
            <a:r>
              <a:rPr lang="en-US" dirty="0"/>
              <a:t>A correlation of –1 indicates a perfect negative correlation, meaning that as one variable goes up, the other goes down. A correlation of +1 indicates a perfect positive correlation, meaning that as one variable goes up, the other goes up</a:t>
            </a:r>
            <a:r>
              <a:rPr lang="en-US" dirty="0" smtClean="0"/>
              <a:t>.</a:t>
            </a:r>
          </a:p>
          <a:p>
            <a:r>
              <a:rPr lang="en-US" dirty="0" smtClean="0"/>
              <a:t>Assume test is </a:t>
            </a:r>
            <a:r>
              <a:rPr lang="en-US" dirty="0" err="1" smtClean="0"/>
              <a:t>dataframe</a:t>
            </a:r>
            <a:r>
              <a:rPr lang="en-US" dirty="0" smtClean="0"/>
              <a:t> for given table in slide 43</a:t>
            </a:r>
          </a:p>
          <a:p>
            <a:pPr marL="0" indent="0">
              <a:buNone/>
            </a:pPr>
            <a:r>
              <a:rPr lang="en-US" dirty="0" smtClean="0"/>
              <a:t>                          test[‘X’].</a:t>
            </a:r>
            <a:r>
              <a:rPr lang="en-US" dirty="0" err="1" smtClean="0"/>
              <a:t>corr</a:t>
            </a:r>
            <a:r>
              <a:rPr lang="en-US" dirty="0" smtClean="0"/>
              <a:t>(test[‘y’])</a:t>
            </a:r>
            <a:endParaRPr lang="en-US" dirty="0"/>
          </a:p>
        </p:txBody>
      </p:sp>
      <p:pic>
        <p:nvPicPr>
          <p:cNvPr id="2" name="Picture 1"/>
          <p:cNvPicPr>
            <a:picLocks noChangeAspect="1"/>
          </p:cNvPicPr>
          <p:nvPr/>
        </p:nvPicPr>
        <p:blipFill>
          <a:blip r:embed="rId2"/>
          <a:stretch>
            <a:fillRect/>
          </a:stretch>
        </p:blipFill>
        <p:spPr>
          <a:xfrm>
            <a:off x="6966857" y="463187"/>
            <a:ext cx="4234951" cy="930184"/>
          </a:xfrm>
          <a:prstGeom prst="rect">
            <a:avLst/>
          </a:prstGeom>
        </p:spPr>
      </p:pic>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449852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Causation</a:t>
            </a:r>
            <a:endParaRPr lang="en-IN" dirty="0"/>
          </a:p>
        </p:txBody>
      </p:sp>
      <p:sp>
        <p:nvSpPr>
          <p:cNvPr id="3" name="Content Placeholder 2"/>
          <p:cNvSpPr>
            <a:spLocks noGrp="1"/>
          </p:cNvSpPr>
          <p:nvPr>
            <p:ph idx="1"/>
          </p:nvPr>
        </p:nvSpPr>
        <p:spPr>
          <a:xfrm>
            <a:off x="838200" y="1825624"/>
            <a:ext cx="10515600" cy="4366169"/>
          </a:xfrm>
        </p:spPr>
        <p:txBody>
          <a:bodyPr/>
          <a:lstStyle/>
          <a:p>
            <a:r>
              <a:rPr lang="en-US" dirty="0"/>
              <a:t>if x and y </a:t>
            </a:r>
            <a:r>
              <a:rPr lang="en-US" dirty="0" smtClean="0"/>
              <a:t>are strongly </a:t>
            </a:r>
            <a:r>
              <a:rPr lang="en-US" dirty="0"/>
              <a:t>correlated, that might mean that x causes y, that y causes </a:t>
            </a:r>
            <a:r>
              <a:rPr lang="en-US" dirty="0" smtClean="0"/>
              <a:t>x</a:t>
            </a:r>
            <a:r>
              <a:rPr lang="en-US" dirty="0"/>
              <a:t>, that each </a:t>
            </a:r>
            <a:r>
              <a:rPr lang="en-US" dirty="0" smtClean="0"/>
              <a:t>causes </a:t>
            </a:r>
            <a:r>
              <a:rPr lang="en-IN" dirty="0" smtClean="0"/>
              <a:t>the other</a:t>
            </a:r>
          </a:p>
          <a:p>
            <a:r>
              <a:rPr lang="en-IN" dirty="0" smtClean="0"/>
              <a:t>Assume purchase of </a:t>
            </a:r>
            <a:r>
              <a:rPr lang="en-IN" dirty="0" err="1" smtClean="0"/>
              <a:t>icecream</a:t>
            </a:r>
            <a:r>
              <a:rPr lang="en-IN" dirty="0" smtClean="0"/>
              <a:t> is more in in hot summer. When the temperature increases </a:t>
            </a:r>
            <a:r>
              <a:rPr lang="en-IN" dirty="0" err="1" smtClean="0"/>
              <a:t>icecreams</a:t>
            </a:r>
            <a:r>
              <a:rPr lang="en-IN" dirty="0" smtClean="0"/>
              <a:t> sales are increasing. </a:t>
            </a:r>
          </a:p>
          <a:p>
            <a:r>
              <a:rPr lang="en-IN" dirty="0" smtClean="0"/>
              <a:t>Sales of </a:t>
            </a:r>
            <a:r>
              <a:rPr lang="en-IN" dirty="0" err="1" smtClean="0"/>
              <a:t>icecream</a:t>
            </a:r>
            <a:r>
              <a:rPr lang="en-IN" dirty="0" smtClean="0"/>
              <a:t> is increases with </a:t>
            </a:r>
            <a:r>
              <a:rPr lang="en-IN" smtClean="0"/>
              <a:t>hot whether</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5327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Simpson’s Paradox</a:t>
            </a:r>
            <a:endParaRPr lang="en-IN" dirty="0"/>
          </a:p>
        </p:txBody>
      </p:sp>
      <p:sp>
        <p:nvSpPr>
          <p:cNvPr id="3" name="Content Placeholder 2"/>
          <p:cNvSpPr>
            <a:spLocks noGrp="1"/>
          </p:cNvSpPr>
          <p:nvPr>
            <p:ph idx="1"/>
          </p:nvPr>
        </p:nvSpPr>
        <p:spPr/>
        <p:txBody>
          <a:bodyPr/>
          <a:lstStyle/>
          <a:p>
            <a:r>
              <a:rPr lang="en-US" i="1" dirty="0"/>
              <a:t>A trend or result that is present when data is put into groups that reverses or disappears when the data is combined</a:t>
            </a:r>
            <a:r>
              <a:rPr lang="en-US" i="1" dirty="0" smtClean="0"/>
              <a:t>.</a:t>
            </a:r>
          </a:p>
          <a:p>
            <a:r>
              <a:rPr lang="en-US" dirty="0"/>
              <a:t>A</a:t>
            </a:r>
            <a:r>
              <a:rPr lang="en-US" dirty="0" smtClean="0"/>
              <a:t>n </a:t>
            </a:r>
            <a:r>
              <a:rPr lang="en-US" dirty="0"/>
              <a:t>effect that occurs when the marginal association between two categorical variables is qualitatively different from the partial association between the same two variables after controlling for one or more other variables.</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637155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24988" y="215672"/>
            <a:ext cx="10953206" cy="6184719"/>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674122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Algebra</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IN" dirty="0"/>
              <a:t> </a:t>
            </a:r>
            <a:r>
              <a:rPr lang="en-IN" dirty="0" smtClean="0"/>
              <a:t>Vectors</a:t>
            </a:r>
          </a:p>
          <a:p>
            <a:pPr>
              <a:buFont typeface="Wingdings" panose="05000000000000000000" pitchFamily="2" charset="2"/>
              <a:buChar char="ü"/>
            </a:pPr>
            <a:r>
              <a:rPr lang="en-IN" dirty="0"/>
              <a:t> </a:t>
            </a:r>
            <a:r>
              <a:rPr lang="en-IN" dirty="0" smtClean="0"/>
              <a:t>Matrices</a:t>
            </a:r>
          </a:p>
          <a:p>
            <a:pPr marL="0" indent="0">
              <a:buNone/>
            </a:pPr>
            <a:endParaRPr lang="en-IN" dirty="0" smtClean="0"/>
          </a:p>
          <a:p>
            <a:pPr marL="0" indent="0">
              <a:buNone/>
            </a:pPr>
            <a:endParaRPr lang="en-IN" dirty="0"/>
          </a:p>
          <a:p>
            <a:pPr marL="0" indent="0">
              <a:buNone/>
            </a:pPr>
            <a:r>
              <a:rPr lang="en-IN" dirty="0" smtClean="0"/>
              <a:t>These are mainly to understand the machine learning algorithm operations.</a:t>
            </a:r>
          </a:p>
          <a:p>
            <a:pPr marL="0" indent="0">
              <a:buNone/>
            </a:pPr>
            <a:endParaRPr lang="en-IN" dirty="0" smtClean="0"/>
          </a:p>
          <a:p>
            <a:pPr marL="0" indent="0">
              <a:buNone/>
            </a:pP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8822000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012371" y="1921420"/>
            <a:ext cx="10515600" cy="4351338"/>
          </a:xfrm>
        </p:spPr>
        <p:txBody>
          <a:bodyPr/>
          <a:lstStyle/>
          <a:p>
            <a:endParaRPr lang="en-IN"/>
          </a:p>
        </p:txBody>
      </p:sp>
      <p:pic>
        <p:nvPicPr>
          <p:cNvPr id="4" name="Picture 3"/>
          <p:cNvPicPr>
            <a:picLocks noChangeAspect="1"/>
          </p:cNvPicPr>
          <p:nvPr/>
        </p:nvPicPr>
        <p:blipFill>
          <a:blip r:embed="rId2"/>
          <a:stretch>
            <a:fillRect/>
          </a:stretch>
        </p:blipFill>
        <p:spPr>
          <a:xfrm>
            <a:off x="645387" y="365125"/>
            <a:ext cx="10954430" cy="6288224"/>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941803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2</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00075" y="1690688"/>
            <a:ext cx="4999536" cy="2715849"/>
          </a:xfrm>
          <a:prstGeom prst="rect">
            <a:avLst/>
          </a:prstGeom>
        </p:spPr>
      </p:pic>
      <p:pic>
        <p:nvPicPr>
          <p:cNvPr id="5" name="Picture 4"/>
          <p:cNvPicPr>
            <a:picLocks noChangeAspect="1"/>
          </p:cNvPicPr>
          <p:nvPr/>
        </p:nvPicPr>
        <p:blipFill>
          <a:blip r:embed="rId3"/>
          <a:stretch>
            <a:fillRect/>
          </a:stretch>
        </p:blipFill>
        <p:spPr>
          <a:xfrm>
            <a:off x="672737" y="4239941"/>
            <a:ext cx="8543925" cy="2526619"/>
          </a:xfrm>
          <a:prstGeom prst="rect">
            <a:avLst/>
          </a:prstGeom>
        </p:spPr>
      </p:pic>
      <p:sp>
        <p:nvSpPr>
          <p:cNvPr id="6" name="Footer Placeholder 5"/>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07357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Two Phenomenon's</a:t>
            </a:r>
            <a:endParaRPr lang="en-IN" dirty="0"/>
          </a:p>
        </p:txBody>
      </p:sp>
      <p:sp>
        <p:nvSpPr>
          <p:cNvPr id="3" name="Content Placeholder 2"/>
          <p:cNvSpPr>
            <a:spLocks noGrp="1"/>
          </p:cNvSpPr>
          <p:nvPr>
            <p:ph idx="1"/>
          </p:nvPr>
        </p:nvSpPr>
        <p:spPr/>
        <p:txBody>
          <a:bodyPr/>
          <a:lstStyle/>
          <a:p>
            <a:r>
              <a:rPr lang="en-US" dirty="0"/>
              <a:t>An ordinary variable thought to be insightful exists and needs to be cross tabulated with the “what we are trying to explain” variable. This variable is age in the smoker example and income in the marketing illustration.</a:t>
            </a:r>
          </a:p>
          <a:p>
            <a:r>
              <a:rPr lang="en-US" dirty="0"/>
              <a:t>The sample selected from each of these categories (age groupings) are substantially different in size.</a:t>
            </a:r>
          </a:p>
          <a:p>
            <a:pPr marL="0" indent="0">
              <a:buNone/>
            </a:pP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2521244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Theory</a:t>
            </a:r>
            <a:endParaRPr lang="en-IN" dirty="0"/>
          </a:p>
        </p:txBody>
      </p:sp>
      <p:sp>
        <p:nvSpPr>
          <p:cNvPr id="3" name="Content Placeholder 2"/>
          <p:cNvSpPr>
            <a:spLocks noGrp="1"/>
          </p:cNvSpPr>
          <p:nvPr>
            <p:ph idx="1"/>
          </p:nvPr>
        </p:nvSpPr>
        <p:spPr/>
        <p:txBody>
          <a:bodyPr/>
          <a:lstStyle/>
          <a:p>
            <a:r>
              <a:rPr lang="en-IN" dirty="0" smtClean="0"/>
              <a:t>The best predictions can be made with the knowledge of the concept of Probability Theory</a:t>
            </a:r>
          </a:p>
          <a:p>
            <a:r>
              <a:rPr lang="en-IN" dirty="0" smtClean="0"/>
              <a:t>Mathematical Framework with concepts for </a:t>
            </a:r>
            <a:r>
              <a:rPr lang="en-IN" dirty="0" err="1" smtClean="0"/>
              <a:t>modeling</a:t>
            </a:r>
            <a:r>
              <a:rPr lang="en-IN" dirty="0" smtClean="0"/>
              <a:t> predictions of unpredictable events. </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1647085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Defintion: </a:t>
                </a:r>
              </a:p>
              <a:p>
                <a:pPr marL="457200" lvl="1" indent="0">
                  <a:buNone/>
                </a:pPr>
                <a:r>
                  <a:rPr lang="en-IN" dirty="0"/>
                  <a:t>	</a:t>
                </a:r>
                <a:r>
                  <a:rPr lang="en-IN" dirty="0" smtClean="0"/>
                  <a:t>If in a random experiment which has n possible outcomes which are mutually exclusive, exhaustive and equally likely m of those are favourable to event A then probability of the event A is m/n.</a:t>
                </a:r>
              </a:p>
              <a:p>
                <a:pPr marL="457200" lvl="1" indent="0">
                  <a:buNone/>
                </a:pPr>
                <a:endParaRPr lang="en-IN" dirty="0"/>
              </a:p>
              <a:p>
                <a:pPr marL="457200" lvl="1" indent="0">
                  <a:buNone/>
                </a:pPr>
                <a:r>
                  <a:rPr lang="en-IN" dirty="0" smtClean="0"/>
                  <a:t>		P(A)= m/n</a:t>
                </a:r>
              </a:p>
              <a:p>
                <a:pPr marL="457200" lvl="1" indent="0">
                  <a:buNone/>
                </a:pPr>
                <a:r>
                  <a:rPr lang="en-IN" dirty="0"/>
                  <a:t>	</a:t>
                </a:r>
                <a:r>
                  <a:rPr lang="en-IN" dirty="0" smtClean="0"/>
                  <a:t>	P(A)=</a:t>
                </a:r>
                <a14:m>
                  <m:oMath xmlns:m="http://schemas.openxmlformats.org/officeDocument/2006/math">
                    <m:f>
                      <m:fPr>
                        <m:ctrlPr>
                          <a:rPr lang="en-IN" i="1" dirty="0" smtClean="0">
                            <a:latin typeface="Cambria Math" panose="02040503050406030204" pitchFamily="18" charset="0"/>
                          </a:rPr>
                        </m:ctrlPr>
                      </m:fPr>
                      <m:num>
                        <m:r>
                          <a:rPr lang="en-IN" i="1" dirty="0">
                            <a:latin typeface="Cambria Math" panose="02040503050406030204" pitchFamily="18" charset="0"/>
                          </a:rPr>
                          <m:t>𝑛𝑢𝑚𝑏𝑒𝑟</m:t>
                        </m:r>
                        <m:r>
                          <a:rPr lang="en-IN" i="1" dirty="0">
                            <a:latin typeface="Cambria Math" panose="02040503050406030204" pitchFamily="18" charset="0"/>
                          </a:rPr>
                          <m:t> </m:t>
                        </m:r>
                        <m:r>
                          <a:rPr lang="en-IN" i="1" dirty="0">
                            <a:latin typeface="Cambria Math" panose="02040503050406030204" pitchFamily="18" charset="0"/>
                          </a:rPr>
                          <m:t>𝑜𝑓</m:t>
                        </m:r>
                        <m:r>
                          <a:rPr lang="en-IN" i="1" dirty="0">
                            <a:latin typeface="Cambria Math" panose="02040503050406030204" pitchFamily="18" charset="0"/>
                          </a:rPr>
                          <m:t> </m:t>
                        </m:r>
                        <m:r>
                          <a:rPr lang="en-IN" i="1" dirty="0">
                            <a:latin typeface="Cambria Math" panose="02040503050406030204" pitchFamily="18" charset="0"/>
                          </a:rPr>
                          <m:t>𝑜𝑢𝑡𝑐𝑜𝑚𝑒𝑠</m:t>
                        </m:r>
                        <m:r>
                          <a:rPr lang="en-IN" i="1" dirty="0">
                            <a:latin typeface="Cambria Math" panose="02040503050406030204" pitchFamily="18" charset="0"/>
                          </a:rPr>
                          <m:t> </m:t>
                        </m:r>
                        <m:r>
                          <a:rPr lang="en-IN" i="1" dirty="0">
                            <a:latin typeface="Cambria Math" panose="02040503050406030204" pitchFamily="18" charset="0"/>
                          </a:rPr>
                          <m:t>𝑤h𝑖𝑐h</m:t>
                        </m:r>
                        <m:r>
                          <a:rPr lang="en-IN" i="1" dirty="0">
                            <a:latin typeface="Cambria Math" panose="02040503050406030204" pitchFamily="18" charset="0"/>
                          </a:rPr>
                          <m:t> </m:t>
                        </m:r>
                        <m:r>
                          <a:rPr lang="en-IN" i="1" dirty="0">
                            <a:latin typeface="Cambria Math" panose="02040503050406030204" pitchFamily="18" charset="0"/>
                          </a:rPr>
                          <m:t>𝑎𝑟𝑒</m:t>
                        </m:r>
                        <m:r>
                          <a:rPr lang="en-IN" i="1" dirty="0">
                            <a:latin typeface="Cambria Math" panose="02040503050406030204" pitchFamily="18" charset="0"/>
                          </a:rPr>
                          <m:t> </m:t>
                        </m:r>
                        <m:r>
                          <a:rPr lang="en-IN" i="1" dirty="0">
                            <a:latin typeface="Cambria Math" panose="02040503050406030204" pitchFamily="18" charset="0"/>
                          </a:rPr>
                          <m:t>𝑓𝑎𝑣𝑜𝑢𝑟𝑎𝑏𝑙𝑒</m:t>
                        </m:r>
                        <m:r>
                          <a:rPr lang="en-IN" i="1" dirty="0">
                            <a:latin typeface="Cambria Math" panose="02040503050406030204" pitchFamily="18" charset="0"/>
                          </a:rPr>
                          <m:t> </m:t>
                        </m:r>
                        <m:r>
                          <a:rPr lang="en-IN" i="1" dirty="0">
                            <a:latin typeface="Cambria Math" panose="02040503050406030204" pitchFamily="18" charset="0"/>
                          </a:rPr>
                          <m:t>𝑡𝑜</m:t>
                        </m:r>
                        <m:r>
                          <a:rPr lang="en-IN" i="1" dirty="0">
                            <a:latin typeface="Cambria Math" panose="02040503050406030204" pitchFamily="18" charset="0"/>
                          </a:rPr>
                          <m:t> </m:t>
                        </m:r>
                        <m:r>
                          <a:rPr lang="en-IN" i="1" dirty="0">
                            <a:latin typeface="Cambria Math" panose="02040503050406030204" pitchFamily="18" charset="0"/>
                          </a:rPr>
                          <m:t>𝑒𝑣𝑒𝑛𝑡</m:t>
                        </m:r>
                      </m:num>
                      <m:den>
                        <m:r>
                          <a:rPr lang="en-IN" b="0" i="1" dirty="0" smtClean="0">
                            <a:latin typeface="Cambria Math" panose="02040503050406030204" pitchFamily="18" charset="0"/>
                          </a:rPr>
                          <m:t>𝑇𝑜𝑡𝑎𝑙</m:t>
                        </m:r>
                        <m:r>
                          <a:rPr lang="en-IN" b="0" i="1" dirty="0" smtClean="0">
                            <a:latin typeface="Cambria Math" panose="02040503050406030204" pitchFamily="18" charset="0"/>
                          </a:rPr>
                          <m:t> </m:t>
                        </m:r>
                        <m:r>
                          <a:rPr lang="en-IN" b="0" i="1" dirty="0" smtClean="0">
                            <a:latin typeface="Cambria Math" panose="02040503050406030204" pitchFamily="18" charset="0"/>
                          </a:rPr>
                          <m:t>𝑛𝑢𝑚𝑏𝑒𝑟</m:t>
                        </m:r>
                        <m:r>
                          <a:rPr lang="en-IN" b="0" i="1" dirty="0" smtClean="0">
                            <a:latin typeface="Cambria Math" panose="02040503050406030204" pitchFamily="18" charset="0"/>
                          </a:rPr>
                          <m:t> </m:t>
                        </m:r>
                        <m:r>
                          <a:rPr lang="en-IN" b="0" i="1" dirty="0" smtClean="0">
                            <a:latin typeface="Cambria Math" panose="02040503050406030204" pitchFamily="18" charset="0"/>
                          </a:rPr>
                          <m:t>𝑜𝑓</m:t>
                        </m:r>
                        <m:r>
                          <a:rPr lang="en-IN" b="0" i="1" dirty="0" smtClean="0">
                            <a:latin typeface="Cambria Math" panose="02040503050406030204" pitchFamily="18" charset="0"/>
                          </a:rPr>
                          <m:t> </m:t>
                        </m:r>
                        <m:r>
                          <a:rPr lang="en-IN" b="0" i="1" dirty="0" smtClean="0">
                            <a:latin typeface="Cambria Math" panose="02040503050406030204" pitchFamily="18" charset="0"/>
                          </a:rPr>
                          <m:t>𝑜𝑢𝑡𝑐𝑜𝑚𝑒𝑠</m:t>
                        </m:r>
                        <m:r>
                          <a:rPr lang="en-IN" b="0" i="1" dirty="0" smtClean="0">
                            <a:latin typeface="Cambria Math" panose="02040503050406030204" pitchFamily="18" charset="0"/>
                          </a:rPr>
                          <m:t> </m:t>
                        </m:r>
                        <m:r>
                          <a:rPr lang="en-IN" b="0" i="1" dirty="0" smtClean="0">
                            <a:latin typeface="Cambria Math" panose="02040503050406030204" pitchFamily="18" charset="0"/>
                          </a:rPr>
                          <m:t>𝑜𝑓</m:t>
                        </m:r>
                        <m:r>
                          <a:rPr lang="en-IN" b="0" i="1" dirty="0" smtClean="0">
                            <a:latin typeface="Cambria Math" panose="02040503050406030204" pitchFamily="18" charset="0"/>
                          </a:rPr>
                          <m:t> </m:t>
                        </m:r>
                        <m:r>
                          <a:rPr lang="en-IN" b="0" i="1" dirty="0" smtClean="0">
                            <a:latin typeface="Cambria Math" panose="02040503050406030204" pitchFamily="18" charset="0"/>
                          </a:rPr>
                          <m:t>𝑡h𝑒</m:t>
                        </m:r>
                        <m:r>
                          <a:rPr lang="en-IN" b="0" i="1" dirty="0" smtClean="0">
                            <a:latin typeface="Cambria Math" panose="02040503050406030204" pitchFamily="18" charset="0"/>
                          </a:rPr>
                          <m:t> </m:t>
                        </m:r>
                        <m:r>
                          <a:rPr lang="en-IN" b="0" i="1" dirty="0" smtClean="0">
                            <a:latin typeface="Cambria Math" panose="02040503050406030204" pitchFamily="18" charset="0"/>
                          </a:rPr>
                          <m:t>𝑟𝑎𝑛𝑑𝑜𝑚𝑒</m:t>
                        </m:r>
                        <m:r>
                          <a:rPr lang="en-IN" b="0" i="1" dirty="0" smtClean="0">
                            <a:latin typeface="Cambria Math" panose="02040503050406030204" pitchFamily="18" charset="0"/>
                          </a:rPr>
                          <m:t> </m:t>
                        </m:r>
                        <m:r>
                          <a:rPr lang="en-IN" b="0" i="1" dirty="0" smtClean="0">
                            <a:latin typeface="Cambria Math" panose="02040503050406030204" pitchFamily="18" charset="0"/>
                          </a:rPr>
                          <m:t>𝑒𝑥𝑝𝑒𝑟𝑖𝑚𝑒𝑛𝑡</m:t>
                        </m:r>
                      </m:den>
                    </m:f>
                  </m:oMath>
                </a14:m>
                <a:endParaRPr lang="en-IN" dirty="0" smtClean="0"/>
              </a:p>
              <a:p>
                <a:pPr marL="457200" lvl="1" indent="0">
                  <a:buNone/>
                </a:pPr>
                <a:endParaRPr lang="en-IN" dirty="0"/>
              </a:p>
              <a:p>
                <a:pPr marL="457200" lvl="1" indent="0">
                  <a:buNone/>
                </a:pPr>
                <a:r>
                  <a:rPr lang="en-IN" dirty="0"/>
                  <a:t>	</a:t>
                </a:r>
                <a:r>
                  <a:rPr lang="en-IN" dirty="0" smtClean="0"/>
                  <a:t>	0</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)≤1</m:t>
                    </m:r>
                  </m:oMath>
                </a14:m>
                <a:endParaRPr lang="en-IN" dirty="0" smtClean="0"/>
              </a:p>
              <a:p>
                <a:pPr marL="457200" lvl="1"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7718885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7680"/>
            <a:ext cx="10515600" cy="5689283"/>
          </a:xfrm>
        </p:spPr>
        <p:txBody>
          <a:bodyPr/>
          <a:lstStyle/>
          <a:p>
            <a:r>
              <a:rPr lang="en-IN" dirty="0" smtClean="0"/>
              <a:t>Mutually Exclusive Events: Two events are mutually exclusive if they cannot occur simultaneously.</a:t>
            </a:r>
          </a:p>
          <a:p>
            <a:pPr marL="0" indent="0">
              <a:buNone/>
            </a:pPr>
            <a:r>
              <a:rPr lang="en-IN" dirty="0"/>
              <a:t>	</a:t>
            </a:r>
            <a:r>
              <a:rPr lang="en-IN" dirty="0" smtClean="0"/>
              <a:t>Ex: A student </a:t>
            </a:r>
            <a:r>
              <a:rPr lang="en-IN" dirty="0" err="1" smtClean="0"/>
              <a:t>chosing</a:t>
            </a:r>
            <a:r>
              <a:rPr lang="en-IN" dirty="0" smtClean="0"/>
              <a:t> second language as either Telugu or Hindi</a:t>
            </a:r>
          </a:p>
          <a:p>
            <a:pPr marL="0" indent="0">
              <a:buNone/>
            </a:pPr>
            <a:endParaRPr lang="en-IN" dirty="0"/>
          </a:p>
          <a:p>
            <a:r>
              <a:rPr lang="en-IN" dirty="0" smtClean="0"/>
              <a:t>Exhaustive Events: Several events are said to form an exhaustive set if one of them must necessarily occur. The group of all possible elementary events constitute an Exhaustive set.</a:t>
            </a:r>
          </a:p>
          <a:p>
            <a:r>
              <a:rPr lang="en-IN" dirty="0" smtClean="0"/>
              <a:t>Equally Likely Events: Two events are equally likely if they have equal chances to occur.</a:t>
            </a:r>
          </a:p>
        </p:txBody>
      </p:sp>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2091912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1"/>
            <a:ext cx="12192000" cy="6858000"/>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708855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 y="1"/>
            <a:ext cx="12192000" cy="6858000"/>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8067152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5691100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 y="0"/>
            <a:ext cx="12192001" cy="6857999"/>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06376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Usage of Linear Algebra</a:t>
            </a:r>
            <a:endParaRPr lang="en-IN" dirty="0"/>
          </a:p>
        </p:txBody>
      </p:sp>
      <p:sp>
        <p:nvSpPr>
          <p:cNvPr id="3" name="Content Placeholder 2"/>
          <p:cNvSpPr>
            <a:spLocks noGrp="1"/>
          </p:cNvSpPr>
          <p:nvPr>
            <p:ph idx="1"/>
          </p:nvPr>
        </p:nvSpPr>
        <p:spPr/>
        <p:txBody>
          <a:bodyPr/>
          <a:lstStyle/>
          <a:p>
            <a:r>
              <a:rPr lang="en-IN" dirty="0" smtClean="0"/>
              <a:t>Working with data such as tabular datasets and images</a:t>
            </a:r>
          </a:p>
          <a:p>
            <a:r>
              <a:rPr lang="en-IN" dirty="0" smtClean="0"/>
              <a:t>Working with data preparation, such as one hot encoding and dimensionality reduction</a:t>
            </a:r>
          </a:p>
          <a:p>
            <a:r>
              <a:rPr lang="en-IN" dirty="0" smtClean="0"/>
              <a:t>In deep Learning, natural language processing and recommended Systems</a:t>
            </a:r>
          </a:p>
          <a:p>
            <a:pPr marL="0" indent="0">
              <a:buNone/>
            </a:pPr>
            <a:endParaRPr lang="en-IN" dirty="0" smtClean="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7863972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95534"/>
            <a:ext cx="12192000" cy="6762466"/>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7013759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5084380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 y="-1"/>
            <a:ext cx="12192000" cy="6858001"/>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5333561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descr="Random Variable [4]:&#10;Let S be the sample space of outcomes of some given random experiment. The outcomes of the experi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1"/>
            <a:ext cx="12192000" cy="68961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0" y="-38101"/>
            <a:ext cx="12192000" cy="6883573"/>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0331257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 y="0"/>
            <a:ext cx="12192000" cy="6858000"/>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0083173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 y="0"/>
            <a:ext cx="12192000" cy="6858000"/>
          </a:xfrm>
          <a:prstGeom prst="rect">
            <a:avLst/>
          </a:prstGeom>
        </p:spPr>
      </p:pic>
      <p:pic>
        <p:nvPicPr>
          <p:cNvPr id="5" name="Picture 4"/>
          <p:cNvPicPr>
            <a:picLocks noChangeAspect="1"/>
          </p:cNvPicPr>
          <p:nvPr/>
        </p:nvPicPr>
        <p:blipFill>
          <a:blip r:embed="rId3"/>
          <a:stretch>
            <a:fillRect/>
          </a:stretch>
        </p:blipFill>
        <p:spPr>
          <a:xfrm>
            <a:off x="8055429" y="1367247"/>
            <a:ext cx="3779520" cy="2856411"/>
          </a:xfrm>
          <a:prstGeom prst="rect">
            <a:avLst/>
          </a:prstGeom>
        </p:spPr>
      </p:pic>
      <p:pic>
        <p:nvPicPr>
          <p:cNvPr id="6" name="Picture 5"/>
          <p:cNvPicPr>
            <a:picLocks noChangeAspect="1"/>
          </p:cNvPicPr>
          <p:nvPr/>
        </p:nvPicPr>
        <p:blipFill>
          <a:blip r:embed="rId4"/>
          <a:stretch>
            <a:fillRect/>
          </a:stretch>
        </p:blipFill>
        <p:spPr>
          <a:xfrm>
            <a:off x="7394043" y="5278385"/>
            <a:ext cx="4308101" cy="1291701"/>
          </a:xfrm>
          <a:prstGeom prst="rect">
            <a:avLst/>
          </a:prstGeom>
        </p:spPr>
      </p:pic>
      <p:sp>
        <p:nvSpPr>
          <p:cNvPr id="7" name="Footer Placeholder 6"/>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1740399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1"/>
            <a:ext cx="12064621" cy="6858000"/>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3117596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0" y="1"/>
            <a:ext cx="12192000" cy="6858000"/>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1279994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31223"/>
          </a:xfrm>
        </p:spPr>
        <p:txBody>
          <a:bodyPr>
            <a:normAutofit fontScale="90000"/>
          </a:bodyPr>
          <a:lstStyle/>
          <a:p>
            <a:r>
              <a:rPr lang="en-IN" dirty="0" smtClean="0"/>
              <a:t>Normal Distribution</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0" y="458022"/>
            <a:ext cx="12192000" cy="6325955"/>
          </a:xfrm>
          <a:prstGeom prst="rect">
            <a:avLst/>
          </a:prstGeom>
        </p:spPr>
      </p:pic>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992796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5286103"/>
          </a:xfrm>
          <a:prstGeom prst="rect">
            <a:avLst/>
          </a:prstGeom>
        </p:spPr>
      </p:pic>
      <p:pic>
        <p:nvPicPr>
          <p:cNvPr id="2050" name="Picture 2" descr="https://miro.medium.com/max/548/1*-zgUm1iyp_bH4NWuyCBp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90" y="5458535"/>
            <a:ext cx="4171950" cy="1181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260/1*1-CZ36g1jMYbst_8yV0Kzw.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934200" y="5458535"/>
            <a:ext cx="19812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3835485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ML Models</a:t>
            </a:r>
            <a:endParaRPr lang="en-IN" dirty="0"/>
          </a:p>
        </p:txBody>
      </p:sp>
      <p:sp>
        <p:nvSpPr>
          <p:cNvPr id="3" name="Content Placeholder 2"/>
          <p:cNvSpPr>
            <a:spLocks noGrp="1"/>
          </p:cNvSpPr>
          <p:nvPr>
            <p:ph idx="1"/>
          </p:nvPr>
        </p:nvSpPr>
        <p:spPr/>
        <p:txBody>
          <a:bodyPr/>
          <a:lstStyle/>
          <a:p>
            <a:r>
              <a:rPr lang="en-IN" dirty="0" smtClean="0"/>
              <a:t>A way that automatically find patterns and structures in data by optimizing the parameters of the model.</a:t>
            </a:r>
          </a:p>
          <a:p>
            <a:r>
              <a:rPr lang="en-IN" dirty="0" smtClean="0"/>
              <a:t>The model has to perform well on unseen data.</a:t>
            </a:r>
          </a:p>
          <a:p>
            <a:pPr marL="0" indent="0">
              <a:buNone/>
            </a:pPr>
            <a:r>
              <a:rPr lang="en-IN" dirty="0" smtClean="0"/>
              <a:t>Note: </a:t>
            </a:r>
          </a:p>
          <a:p>
            <a:pPr marL="0" indent="0">
              <a:buNone/>
            </a:pPr>
            <a:r>
              <a:rPr lang="en-IN" dirty="0"/>
              <a:t>	</a:t>
            </a:r>
            <a:r>
              <a:rPr lang="en-IN" dirty="0" smtClean="0"/>
              <a:t>Data has already been appropriately converted into a numerical representation suitable for reading into a computer programs.</a:t>
            </a:r>
          </a:p>
          <a:p>
            <a:pPr marL="0" indent="0">
              <a:buNone/>
            </a:pP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0594424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https://miro.medium.com/max/15000/1*IZ2II2HYKeoMrdLU5jW6D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5482211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4"/>
            <a:ext cx="10564174" cy="5811839"/>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0757587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365124"/>
            <a:ext cx="10744200" cy="6075411"/>
          </a:xfrm>
          <a:prstGeom prst="rect">
            <a:avLst/>
          </a:prstGeom>
        </p:spPr>
      </p:pic>
      <p:sp>
        <p:nvSpPr>
          <p:cNvPr id="3" name="Footer Placeholder 2"/>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1785318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1916141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Standard normal distribution</a:t>
            </a:r>
            <a:endParaRPr lang="en-IN" dirty="0"/>
          </a:p>
        </p:txBody>
      </p:sp>
      <p:pic>
        <p:nvPicPr>
          <p:cNvPr id="4" name="Content Placeholder 3"/>
          <p:cNvPicPr>
            <a:picLocks noGrp="1" noChangeAspect="1"/>
          </p:cNvPicPr>
          <p:nvPr>
            <p:ph idx="1"/>
          </p:nvPr>
        </p:nvPicPr>
        <p:blipFill>
          <a:blip r:embed="rId2"/>
          <a:stretch>
            <a:fillRect/>
          </a:stretch>
        </p:blipFill>
        <p:spPr>
          <a:xfrm>
            <a:off x="4967432" y="1821079"/>
            <a:ext cx="2552700" cy="942975"/>
          </a:xfrm>
          <a:prstGeom prst="rect">
            <a:avLst/>
          </a:prstGeom>
        </p:spPr>
      </p:pic>
      <p:pic>
        <p:nvPicPr>
          <p:cNvPr id="5" name="Picture 4"/>
          <p:cNvPicPr>
            <a:picLocks noChangeAspect="1"/>
          </p:cNvPicPr>
          <p:nvPr/>
        </p:nvPicPr>
        <p:blipFill>
          <a:blip r:embed="rId3"/>
          <a:stretch>
            <a:fillRect/>
          </a:stretch>
        </p:blipFill>
        <p:spPr>
          <a:xfrm>
            <a:off x="1440873" y="2894445"/>
            <a:ext cx="9772072" cy="3543300"/>
          </a:xfrm>
          <a:prstGeom prst="rect">
            <a:avLst/>
          </a:prstGeom>
        </p:spPr>
      </p:pic>
      <p:sp>
        <p:nvSpPr>
          <p:cNvPr id="3" name="Footer Placeholder 2"/>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6999955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94783"/>
            <a:ext cx="10515600"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6435594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527004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3396632"/>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088425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37309"/>
            <a:ext cx="10515600" cy="5539654"/>
          </a:xfrm>
        </p:spPr>
        <p:txBody>
          <a:bodyPr/>
          <a:lstStyle/>
          <a:p>
            <a:r>
              <a:rPr lang="en-US" dirty="0"/>
              <a:t>For example, a population may be all </a:t>
            </a:r>
            <a:r>
              <a:rPr lang="en-US" dirty="0" smtClean="0"/>
              <a:t>students  </a:t>
            </a:r>
            <a:r>
              <a:rPr lang="en-US" dirty="0"/>
              <a:t>in </a:t>
            </a:r>
            <a:r>
              <a:rPr lang="en-US" dirty="0" smtClean="0"/>
              <a:t>our college </a:t>
            </a:r>
            <a:r>
              <a:rPr lang="en-US" dirty="0"/>
              <a:t>and the sample may be a specific group of </a:t>
            </a:r>
            <a:r>
              <a:rPr lang="en-US" dirty="0" smtClean="0"/>
              <a:t>students .</a:t>
            </a:r>
          </a:p>
          <a:p>
            <a:r>
              <a:rPr lang="en-US" dirty="0"/>
              <a:t>he </a:t>
            </a:r>
            <a:r>
              <a:rPr lang="en-US" b="1" dirty="0"/>
              <a:t>population</a:t>
            </a:r>
            <a:r>
              <a:rPr lang="en-US" dirty="0"/>
              <a:t> </a:t>
            </a:r>
            <a:r>
              <a:rPr lang="en-US" i="1" dirty="0"/>
              <a:t>is a collection of objects that we want to study/test.</a:t>
            </a:r>
            <a:r>
              <a:rPr lang="en-US" dirty="0"/>
              <a:t> </a:t>
            </a:r>
            <a:endParaRPr lang="en-IN" dirty="0"/>
          </a:p>
        </p:txBody>
      </p:sp>
      <p:pic>
        <p:nvPicPr>
          <p:cNvPr id="4" name="Picture 3"/>
          <p:cNvPicPr>
            <a:picLocks noChangeAspect="1"/>
          </p:cNvPicPr>
          <p:nvPr/>
        </p:nvPicPr>
        <p:blipFill>
          <a:blip r:embed="rId2"/>
          <a:stretch>
            <a:fillRect/>
          </a:stretch>
        </p:blipFill>
        <p:spPr>
          <a:xfrm>
            <a:off x="666750" y="2272146"/>
            <a:ext cx="10858500" cy="1754909"/>
          </a:xfrm>
          <a:prstGeom prst="rect">
            <a:avLst/>
          </a:prstGeom>
        </p:spPr>
      </p:pic>
      <p:pic>
        <p:nvPicPr>
          <p:cNvPr id="5" name="Picture 4"/>
          <p:cNvPicPr>
            <a:picLocks noChangeAspect="1"/>
          </p:cNvPicPr>
          <p:nvPr/>
        </p:nvPicPr>
        <p:blipFill>
          <a:blip r:embed="rId3"/>
          <a:stretch>
            <a:fillRect/>
          </a:stretch>
        </p:blipFill>
        <p:spPr>
          <a:xfrm>
            <a:off x="666750" y="4027055"/>
            <a:ext cx="10858500" cy="2149908"/>
          </a:xfrm>
          <a:prstGeom prst="rect">
            <a:avLst/>
          </a:prstGeom>
        </p:spPr>
      </p:pic>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6531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Central Limit theorem</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825624"/>
            <a:ext cx="10515600" cy="3051175"/>
          </a:xfrm>
          <a:prstGeom prst="rect">
            <a:avLst/>
          </a:prstGeom>
        </p:spPr>
      </p:pic>
      <p:pic>
        <p:nvPicPr>
          <p:cNvPr id="5" name="Picture 4"/>
          <p:cNvPicPr>
            <a:picLocks noChangeAspect="1"/>
          </p:cNvPicPr>
          <p:nvPr/>
        </p:nvPicPr>
        <p:blipFill>
          <a:blip r:embed="rId3"/>
          <a:stretch>
            <a:fillRect/>
          </a:stretch>
        </p:blipFill>
        <p:spPr>
          <a:xfrm>
            <a:off x="2810308" y="4557279"/>
            <a:ext cx="8067675" cy="1733550"/>
          </a:xfrm>
          <a:prstGeom prst="rect">
            <a:avLst/>
          </a:prstGeom>
        </p:spPr>
      </p:pic>
      <p:sp>
        <p:nvSpPr>
          <p:cNvPr id="6" name="Footer Placeholder 5"/>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4094659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775063" y="381000"/>
            <a:ext cx="10578737" cy="6096000"/>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6214594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smtClean="0"/>
          </a:p>
          <a:p>
            <a:endParaRPr lang="en-US" dirty="0" smtClean="0"/>
          </a:p>
          <a:p>
            <a:endParaRPr lang="en-US" dirty="0"/>
          </a:p>
          <a:p>
            <a:endParaRPr lang="en-US" dirty="0" smtClean="0"/>
          </a:p>
          <a:p>
            <a:endParaRPr lang="en-US" dirty="0"/>
          </a:p>
          <a:p>
            <a:endParaRPr lang="en-US" dirty="0" smtClean="0"/>
          </a:p>
          <a:p>
            <a:r>
              <a:rPr lang="en-US" dirty="0" smtClean="0"/>
              <a:t>The </a:t>
            </a:r>
            <a:r>
              <a:rPr lang="en-US" dirty="0"/>
              <a:t>central limit theorem (CLT) tells us no matter what the original parent distribution, sampling distribution of X¯ is typically normal when n ≥ 30.</a:t>
            </a:r>
            <a:endParaRPr lang="en-IN" dirty="0"/>
          </a:p>
          <a:p>
            <a:endParaRPr lang="en-IN" dirty="0"/>
          </a:p>
        </p:txBody>
      </p:sp>
      <p:pic>
        <p:nvPicPr>
          <p:cNvPr id="4" name="Picture 3"/>
          <p:cNvPicPr>
            <a:picLocks noChangeAspect="1"/>
          </p:cNvPicPr>
          <p:nvPr/>
        </p:nvPicPr>
        <p:blipFill>
          <a:blip r:embed="rId2"/>
          <a:stretch>
            <a:fillRect/>
          </a:stretch>
        </p:blipFill>
        <p:spPr>
          <a:xfrm>
            <a:off x="690418" y="365125"/>
            <a:ext cx="10515600" cy="4253058"/>
          </a:xfrm>
          <a:prstGeom prst="rect">
            <a:avLst/>
          </a:prstGeom>
        </p:spPr>
      </p:pic>
      <p:sp>
        <p:nvSpPr>
          <p:cNvPr id="5" name="Rectangle 4"/>
          <p:cNvSpPr/>
          <p:nvPr/>
        </p:nvSpPr>
        <p:spPr>
          <a:xfrm>
            <a:off x="3048000" y="2967335"/>
            <a:ext cx="6096000" cy="369332"/>
          </a:xfrm>
          <a:prstGeom prst="rect">
            <a:avLst/>
          </a:prstGeom>
        </p:spPr>
        <p:txBody>
          <a:bodyPr>
            <a:spAutoFit/>
          </a:bodyPr>
          <a:lstStyle/>
          <a:p>
            <a:endParaRPr lang="en-IN" dirty="0"/>
          </a:p>
        </p:txBody>
      </p:sp>
      <p:sp>
        <p:nvSpPr>
          <p:cNvPr id="6" name="Rectangle 5"/>
          <p:cNvSpPr/>
          <p:nvPr/>
        </p:nvSpPr>
        <p:spPr>
          <a:xfrm>
            <a:off x="3048000" y="2967335"/>
            <a:ext cx="6096000" cy="369332"/>
          </a:xfrm>
          <a:prstGeom prst="rect">
            <a:avLst/>
          </a:prstGeom>
        </p:spPr>
        <p:txBody>
          <a:bodyPr>
            <a:spAutoFit/>
          </a:bodyPr>
          <a:lstStyle/>
          <a:p>
            <a:endParaRPr lang="en-IN" dirty="0"/>
          </a:p>
        </p:txBody>
      </p:sp>
      <p:sp>
        <p:nvSpPr>
          <p:cNvPr id="7" name="Footer Placeholder 6"/>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804844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18472"/>
            <a:ext cx="12192000" cy="6858000"/>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1119724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Hypothesis and Statistical Inferences</a:t>
            </a:r>
          </a:p>
        </p:txBody>
      </p:sp>
      <p:sp>
        <p:nvSpPr>
          <p:cNvPr id="3" name="Content Placeholder 2"/>
          <p:cNvSpPr>
            <a:spLocks noGrp="1"/>
          </p:cNvSpPr>
          <p:nvPr>
            <p:ph idx="1"/>
          </p:nvPr>
        </p:nvSpPr>
        <p:spPr>
          <a:xfrm>
            <a:off x="847436" y="1844097"/>
            <a:ext cx="10515600" cy="4351338"/>
          </a:xfrm>
        </p:spPr>
        <p:txBody>
          <a:bodyPr>
            <a:normAutofit fontScale="92500" lnSpcReduction="10000"/>
          </a:bodyPr>
          <a:lstStyle/>
          <a:p>
            <a:r>
              <a:rPr lang="en-US" dirty="0"/>
              <a:t> The main purpose of Statistics </a:t>
            </a:r>
            <a:r>
              <a:rPr lang="en-US" dirty="0" smtClean="0"/>
              <a:t>inference is </a:t>
            </a:r>
            <a:r>
              <a:rPr lang="en-US" dirty="0"/>
              <a:t>to make an accurate conclusion using a limited sample about a greater population</a:t>
            </a:r>
            <a:r>
              <a:rPr lang="en-US" dirty="0" smtClean="0"/>
              <a:t>.</a:t>
            </a:r>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US" dirty="0"/>
              <a:t>hypothesis testing uses point estimate to decide which of two hypotheses (guesses) about parameter is correct.</a:t>
            </a:r>
            <a:endParaRPr lang="en-IN" dirty="0"/>
          </a:p>
        </p:txBody>
      </p:sp>
      <p:pic>
        <p:nvPicPr>
          <p:cNvPr id="5" name="Picture 4"/>
          <p:cNvPicPr>
            <a:picLocks noChangeAspect="1"/>
          </p:cNvPicPr>
          <p:nvPr/>
        </p:nvPicPr>
        <p:blipFill>
          <a:blip r:embed="rId2"/>
          <a:stretch>
            <a:fillRect/>
          </a:stretch>
        </p:blipFill>
        <p:spPr>
          <a:xfrm>
            <a:off x="3251200" y="2852016"/>
            <a:ext cx="4321175" cy="2311111"/>
          </a:xfrm>
          <a:prstGeom prst="rect">
            <a:avLst/>
          </a:prstGeom>
        </p:spPr>
      </p:pic>
      <p:sp>
        <p:nvSpPr>
          <p:cNvPr id="7" name="Title 1"/>
          <p:cNvSpPr txBox="1">
            <a:spLocks/>
          </p:cNvSpPr>
          <p:nvPr/>
        </p:nvSpPr>
        <p:spPr>
          <a:xfrm>
            <a:off x="838200" y="3736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0917726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r>
              <a:rPr lang="en-IN" dirty="0" smtClean="0"/>
              <a:t>Null Hypothesis is default position or default mean of population</a:t>
            </a:r>
          </a:p>
          <a:p>
            <a:r>
              <a:rPr lang="en-IN" dirty="0" smtClean="0"/>
              <a:t>Alternate hypothesis is which we are comparing </a:t>
            </a:r>
            <a:endParaRPr lang="en-IN" dirty="0"/>
          </a:p>
        </p:txBody>
      </p:sp>
      <p:pic>
        <p:nvPicPr>
          <p:cNvPr id="4" name="Picture 3"/>
          <p:cNvPicPr>
            <a:picLocks noChangeAspect="1"/>
          </p:cNvPicPr>
          <p:nvPr/>
        </p:nvPicPr>
        <p:blipFill>
          <a:blip r:embed="rId2"/>
          <a:stretch>
            <a:fillRect/>
          </a:stretch>
        </p:blipFill>
        <p:spPr>
          <a:xfrm>
            <a:off x="764309" y="365125"/>
            <a:ext cx="10515600" cy="4770294"/>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8017007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Steps to Perform Hypothesis Testing</a:t>
            </a:r>
            <a:endParaRPr lang="en-IN" dirty="0"/>
          </a:p>
        </p:txBody>
      </p:sp>
      <p:sp>
        <p:nvSpPr>
          <p:cNvPr id="3" name="Content Placeholder 2"/>
          <p:cNvSpPr>
            <a:spLocks noGrp="1"/>
          </p:cNvSpPr>
          <p:nvPr>
            <p:ph idx="1"/>
          </p:nvPr>
        </p:nvSpPr>
        <p:spPr/>
        <p:txBody>
          <a:bodyPr/>
          <a:lstStyle/>
          <a:p>
            <a:pPr marL="514350" indent="-514350">
              <a:buAutoNum type="arabicPeriod"/>
            </a:pPr>
            <a:r>
              <a:rPr lang="en-IN" dirty="0" smtClean="0"/>
              <a:t>Finding Null Hypothesis and Alternative </a:t>
            </a:r>
            <a:r>
              <a:rPr lang="en-IN" dirty="0" err="1" smtClean="0"/>
              <a:t>Hypthesis</a:t>
            </a:r>
            <a:endParaRPr lang="en-IN" dirty="0" smtClean="0"/>
          </a:p>
          <a:p>
            <a:pPr marL="514350" indent="-514350">
              <a:buAutoNum type="arabicPeriod"/>
            </a:pPr>
            <a:r>
              <a:rPr lang="en-IN" dirty="0" smtClean="0"/>
              <a:t>Specifying Confidence interval or Level of Significance</a:t>
            </a:r>
          </a:p>
          <a:p>
            <a:pPr marL="514350" indent="-514350">
              <a:buAutoNum type="arabicPeriod"/>
            </a:pPr>
            <a:r>
              <a:rPr lang="en-IN" dirty="0" smtClean="0"/>
              <a:t>Apply z test or t test</a:t>
            </a:r>
          </a:p>
          <a:p>
            <a:pPr marL="514350" indent="-514350">
              <a:buAutoNum type="arabicPeriod"/>
            </a:pPr>
            <a:r>
              <a:rPr lang="en-IN" dirty="0" smtClean="0"/>
              <a:t>Looking into z table or t table for both obtained value and p value</a:t>
            </a:r>
          </a:p>
          <a:p>
            <a:pPr marL="514350" indent="-514350">
              <a:buAutoNum type="arabicPeriod"/>
            </a:pPr>
            <a:r>
              <a:rPr lang="en-IN" dirty="0" smtClean="0"/>
              <a:t>Proving Null Hypothesis is rejected or Accepted</a:t>
            </a:r>
          </a:p>
          <a:p>
            <a:pPr marL="0" indent="0">
              <a:buNone/>
            </a:pPr>
            <a:r>
              <a:rPr lang="en-IN" dirty="0"/>
              <a:t>		t-</a:t>
            </a:r>
            <a:r>
              <a:rPr lang="en-IN" dirty="0" err="1"/>
              <a:t>calc</a:t>
            </a:r>
            <a:r>
              <a:rPr lang="en-IN" dirty="0"/>
              <a:t> &gt; </a:t>
            </a:r>
            <a:r>
              <a:rPr lang="en-IN" dirty="0" smtClean="0"/>
              <a:t>t-table </a:t>
            </a:r>
            <a:r>
              <a:rPr lang="en-IN" dirty="0"/>
              <a:t>=&gt; REJECT HO =&gt; p-value &lt; </a:t>
            </a:r>
            <a:r>
              <a:rPr lang="en-IN" dirty="0" smtClean="0"/>
              <a:t>0.05</a:t>
            </a:r>
          </a:p>
          <a:p>
            <a:pPr marL="0" indent="0">
              <a:buNone/>
            </a:pPr>
            <a:r>
              <a:rPr lang="en-IN" dirty="0"/>
              <a:t>	</a:t>
            </a:r>
            <a:r>
              <a:rPr lang="en-IN" dirty="0" smtClean="0"/>
              <a:t>	</a:t>
            </a:r>
            <a:r>
              <a:rPr lang="en-US" dirty="0"/>
              <a:t>t-</a:t>
            </a:r>
            <a:r>
              <a:rPr lang="en-US" dirty="0" err="1"/>
              <a:t>calc</a:t>
            </a:r>
            <a:r>
              <a:rPr lang="en-US" dirty="0"/>
              <a:t> &lt; </a:t>
            </a:r>
            <a:r>
              <a:rPr lang="en-US" dirty="0" smtClean="0"/>
              <a:t>t-table </a:t>
            </a:r>
            <a:r>
              <a:rPr lang="en-US" dirty="0"/>
              <a:t>=&gt; FAIL TO REJECT HO =&gt; p-value &gt; 0.05 </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5646663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838200" y="365125"/>
            <a:ext cx="10910390"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058704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Old System Vs New System</a:t>
            </a:r>
            <a:endParaRPr lang="en-IN" dirty="0"/>
          </a:p>
        </p:txBody>
      </p:sp>
      <p:sp>
        <p:nvSpPr>
          <p:cNvPr id="3" name="Content Placeholder 2"/>
          <p:cNvSpPr>
            <a:spLocks noGrp="1"/>
          </p:cNvSpPr>
          <p:nvPr>
            <p:ph idx="1"/>
          </p:nvPr>
        </p:nvSpPr>
        <p:spPr>
          <a:xfrm>
            <a:off x="838200" y="1825625"/>
            <a:ext cx="5313218" cy="4351338"/>
          </a:xfrm>
        </p:spPr>
        <p:txBody>
          <a:bodyPr/>
          <a:lstStyle/>
          <a:p>
            <a:r>
              <a:rPr lang="en-IN" dirty="0" smtClean="0"/>
              <a:t>                     old System</a:t>
            </a:r>
          </a:p>
          <a:p>
            <a:r>
              <a:rPr lang="en-IN" dirty="0" smtClean="0"/>
              <a:t>In Preparing 100 screws</a:t>
            </a:r>
          </a:p>
          <a:p>
            <a:pPr marL="0" indent="0">
              <a:buNone/>
            </a:pPr>
            <a:r>
              <a:rPr lang="en-IN" dirty="0" smtClean="0"/>
              <a:t>           screws        probability</a:t>
            </a:r>
            <a:r>
              <a:rPr lang="en-IN" dirty="0"/>
              <a:t>	</a:t>
            </a:r>
            <a:endParaRPr lang="en-IN" dirty="0" smtClean="0"/>
          </a:p>
          <a:p>
            <a:pPr marL="0" indent="0">
              <a:buNone/>
            </a:pPr>
            <a:r>
              <a:rPr lang="en-IN" dirty="0"/>
              <a:t> </a:t>
            </a:r>
            <a:r>
              <a:rPr lang="en-IN" dirty="0" smtClean="0"/>
              <a:t>           95/100 -&gt; 0.49</a:t>
            </a:r>
          </a:p>
          <a:p>
            <a:pPr marL="0" indent="0">
              <a:buNone/>
            </a:pPr>
            <a:r>
              <a:rPr lang="en-IN" dirty="0" smtClean="0"/>
              <a:t>           94/100 -&gt; 0.32</a:t>
            </a:r>
          </a:p>
          <a:p>
            <a:pPr marL="0" indent="0">
              <a:buNone/>
            </a:pPr>
            <a:r>
              <a:rPr lang="en-IN" dirty="0"/>
              <a:t> </a:t>
            </a:r>
            <a:r>
              <a:rPr lang="en-IN" dirty="0" smtClean="0"/>
              <a:t>          93/100-&gt; 0.10</a:t>
            </a:r>
          </a:p>
          <a:p>
            <a:pPr marL="0" indent="0">
              <a:buNone/>
            </a:pPr>
            <a:r>
              <a:rPr lang="en-IN" dirty="0"/>
              <a:t> </a:t>
            </a:r>
            <a:r>
              <a:rPr lang="en-IN" dirty="0" smtClean="0"/>
              <a:t>          92/100-&gt; 0.5</a:t>
            </a:r>
            <a:endParaRPr lang="en-IN" dirty="0"/>
          </a:p>
        </p:txBody>
      </p:sp>
      <p:sp>
        <p:nvSpPr>
          <p:cNvPr id="4" name="Content Placeholder 2"/>
          <p:cNvSpPr txBox="1">
            <a:spLocks/>
          </p:cNvSpPr>
          <p:nvPr/>
        </p:nvSpPr>
        <p:spPr>
          <a:xfrm>
            <a:off x="5932054" y="1825625"/>
            <a:ext cx="531321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smtClean="0"/>
              <a:t>                     New System</a:t>
            </a:r>
          </a:p>
          <a:p>
            <a:r>
              <a:rPr lang="en-IN" dirty="0" smtClean="0"/>
              <a:t>In Preparing 100 screws  claims</a:t>
            </a:r>
          </a:p>
          <a:p>
            <a:pPr marL="0" indent="0">
              <a:buFont typeface="Arial" panose="020B0604020202020204" pitchFamily="34" charset="0"/>
              <a:buNone/>
            </a:pPr>
            <a:r>
              <a:rPr lang="en-IN" dirty="0" smtClean="0"/>
              <a:t>           screws        probability	</a:t>
            </a:r>
          </a:p>
          <a:p>
            <a:pPr marL="0" indent="0">
              <a:buFont typeface="Arial" panose="020B0604020202020204" pitchFamily="34" charset="0"/>
              <a:buNone/>
            </a:pPr>
            <a:r>
              <a:rPr lang="en-IN" dirty="0" smtClean="0"/>
              <a:t>            95/100 -&gt; 0.55</a:t>
            </a:r>
          </a:p>
          <a:p>
            <a:pPr marL="0" indent="0">
              <a:buFont typeface="Arial" panose="020B0604020202020204" pitchFamily="34" charset="0"/>
              <a:buNone/>
            </a:pPr>
            <a:r>
              <a:rPr lang="en-IN" dirty="0" smtClean="0"/>
              <a:t>           </a:t>
            </a:r>
          </a:p>
          <a:p>
            <a:pPr marL="0" indent="0">
              <a:buFont typeface="Arial" panose="020B0604020202020204" pitchFamily="34" charset="0"/>
              <a:buNone/>
            </a:pPr>
            <a:r>
              <a:rPr lang="en-IN" dirty="0"/>
              <a:t> </a:t>
            </a:r>
            <a:r>
              <a:rPr lang="en-IN" dirty="0" smtClean="0"/>
              <a:t>sample 100 -&gt; 92 </a:t>
            </a:r>
            <a:endParaRPr lang="en-IN" dirty="0"/>
          </a:p>
        </p:txBody>
      </p:sp>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2326404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442190"/>
            <a:ext cx="10515600" cy="5734773"/>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1441934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04799" y="28325"/>
            <a:ext cx="11508510" cy="6829675"/>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6948722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2436"/>
            <a:ext cx="10515600" cy="5964527"/>
          </a:xfrm>
        </p:spPr>
        <p:txBody>
          <a:bodyPr/>
          <a:lstStyle/>
          <a:p>
            <a:r>
              <a:rPr lang="en-US" dirty="0"/>
              <a:t>In a battery factory, 8% of all batteries made are assumed to be defective. Technical trouble with production line, however, has raised concern percent defective has increased in past few weeks. Of n = 600 batteries chosen at random, 70 </a:t>
            </a:r>
            <a:r>
              <a:rPr lang="en-US" dirty="0" smtClean="0"/>
              <a:t>/600 </a:t>
            </a:r>
            <a:r>
              <a:rPr lang="en-US" dirty="0" err="1"/>
              <a:t>ths</a:t>
            </a:r>
            <a:r>
              <a:rPr lang="en-US" dirty="0"/>
              <a:t> of them are found to be defective. Does data support concern about defective batteries at α = 0.05? </a:t>
            </a:r>
            <a:endParaRPr lang="en-IN" dirty="0"/>
          </a:p>
          <a:p>
            <a:endParaRPr lang="en-IN" dirty="0"/>
          </a:p>
        </p:txBody>
      </p:sp>
      <p:pic>
        <p:nvPicPr>
          <p:cNvPr id="5" name="Picture 4"/>
          <p:cNvPicPr>
            <a:picLocks noChangeAspect="1"/>
          </p:cNvPicPr>
          <p:nvPr/>
        </p:nvPicPr>
        <p:blipFill>
          <a:blip r:embed="rId2"/>
          <a:stretch>
            <a:fillRect/>
          </a:stretch>
        </p:blipFill>
        <p:spPr>
          <a:xfrm>
            <a:off x="2244436" y="2967037"/>
            <a:ext cx="7758546" cy="1688090"/>
          </a:xfrm>
          <a:prstGeom prst="rect">
            <a:avLst/>
          </a:prstGeom>
        </p:spPr>
      </p:pic>
      <p:sp>
        <p:nvSpPr>
          <p:cNvPr id="2" name="Footer Placeholder 1"/>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801522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Algebra</a:t>
            </a:r>
            <a:endParaRPr lang="en-IN" dirty="0"/>
          </a:p>
        </p:txBody>
      </p:sp>
      <p:sp>
        <p:nvSpPr>
          <p:cNvPr id="3" name="Content Placeholder 2"/>
          <p:cNvSpPr>
            <a:spLocks noGrp="1"/>
          </p:cNvSpPr>
          <p:nvPr>
            <p:ph idx="1"/>
          </p:nvPr>
        </p:nvSpPr>
        <p:spPr/>
        <p:txBody>
          <a:bodyPr/>
          <a:lstStyle/>
          <a:p>
            <a:r>
              <a:rPr lang="en-IN" dirty="0" smtClean="0"/>
              <a:t>An approach is to construct a set of objects and set of rules to manipulate these objects, called Algebra.</a:t>
            </a:r>
          </a:p>
          <a:p>
            <a:r>
              <a:rPr lang="en-IN" dirty="0" smtClean="0"/>
              <a:t>Vectors are points  in some finite dimensional space.</a:t>
            </a:r>
          </a:p>
          <a:p>
            <a:r>
              <a:rPr lang="en-IN" dirty="0" smtClean="0"/>
              <a:t>A Vector is simply a way simultaneously storing and handling two pieces of information</a:t>
            </a:r>
          </a:p>
          <a:p>
            <a:pPr marL="914400" lvl="2" indent="0">
              <a:buNone/>
            </a:pPr>
            <a:r>
              <a:rPr lang="en-IN" dirty="0" smtClean="0"/>
              <a:t>V=   [</a:t>
            </a:r>
            <a:r>
              <a:rPr lang="en-IN" dirty="0" err="1" smtClean="0"/>
              <a:t>x,y</a:t>
            </a:r>
            <a:r>
              <a:rPr lang="en-IN" dirty="0" smtClean="0"/>
              <a:t>]</a:t>
            </a:r>
          </a:p>
          <a:p>
            <a:r>
              <a:rPr lang="en-IN" dirty="0" smtClean="0"/>
              <a:t>Matrices are points in multi dimensional space.</a:t>
            </a:r>
          </a:p>
        </p:txBody>
      </p:sp>
      <p:pic>
        <p:nvPicPr>
          <p:cNvPr id="3074" name="Picture 2" descr="Unity - Manual: Understanding Vector Arithme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2846" y="3840480"/>
            <a:ext cx="3596640" cy="25864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2631635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8435367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08049" y="365125"/>
            <a:ext cx="10637405"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791393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199" y="365125"/>
            <a:ext cx="10595461"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8301081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Level of Significance</a:t>
            </a:r>
            <a:endParaRPr lang="en-IN" dirty="0"/>
          </a:p>
        </p:txBody>
      </p:sp>
      <p:sp>
        <p:nvSpPr>
          <p:cNvPr id="3" name="Content Placeholder 2"/>
          <p:cNvSpPr>
            <a:spLocks noGrp="1"/>
          </p:cNvSpPr>
          <p:nvPr>
            <p:ph idx="1"/>
          </p:nvPr>
        </p:nvSpPr>
        <p:spPr/>
        <p:txBody>
          <a:bodyPr>
            <a:normAutofit lnSpcReduction="10000"/>
          </a:bodyPr>
          <a:lstStyle/>
          <a:p>
            <a:r>
              <a:rPr lang="en-US" dirty="0"/>
              <a:t>The significance level, also denoted as alpha or α, is a measure of the strength of the evidence that must be present in your sample before you will reject the </a:t>
            </a:r>
            <a:r>
              <a:rPr lang="en-US" dirty="0" smtClean="0"/>
              <a:t>null hypothesis.</a:t>
            </a:r>
          </a:p>
          <a:p>
            <a:r>
              <a:rPr lang="en-US" dirty="0"/>
              <a:t>The researcher determines the significance level before conducting the experiment</a:t>
            </a:r>
            <a:r>
              <a:rPr lang="en-US" dirty="0" smtClean="0"/>
              <a:t>.</a:t>
            </a:r>
          </a:p>
          <a:p>
            <a:r>
              <a:rPr lang="en-US" dirty="0"/>
              <a:t>The significance level is the probability of rejecting the null hypothesis when it is true. For example, a significance level of 0.05 indicates a 5% risk of concluding that a difference exists when there is no actual difference</a:t>
            </a:r>
            <a:r>
              <a:rPr lang="en-US" dirty="0" smtClean="0"/>
              <a:t>.</a:t>
            </a:r>
          </a:p>
          <a:p>
            <a:r>
              <a:rPr lang="en-US" dirty="0"/>
              <a:t> Lower significance levels indicate that you require stronger evidence before you will reject the null hypothesis.</a:t>
            </a:r>
            <a:endParaRPr lang="en-IN" dirty="0"/>
          </a:p>
        </p:txBody>
      </p:sp>
      <p:pic>
        <p:nvPicPr>
          <p:cNvPr id="4" name="Picture 3"/>
          <p:cNvPicPr>
            <a:picLocks noChangeAspect="1"/>
          </p:cNvPicPr>
          <p:nvPr/>
        </p:nvPicPr>
        <p:blipFill>
          <a:blip r:embed="rId2"/>
          <a:stretch>
            <a:fillRect/>
          </a:stretch>
        </p:blipFill>
        <p:spPr>
          <a:xfrm>
            <a:off x="7102765" y="142875"/>
            <a:ext cx="3343562" cy="1682750"/>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28999948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200" y="1773816"/>
            <a:ext cx="10515600" cy="4351338"/>
          </a:xfrm>
        </p:spPr>
        <p:txBody>
          <a:bodyPr>
            <a:normAutofit fontScale="70000" lnSpcReduction="20000"/>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smtClean="0"/>
              <a:t>Alpha error  is because of sample error, </a:t>
            </a:r>
            <a:r>
              <a:rPr lang="en-US" dirty="0"/>
              <a:t> </a:t>
            </a:r>
            <a:r>
              <a:rPr lang="en-US" dirty="0" smtClean="0"/>
              <a:t>your calculated p-value</a:t>
            </a:r>
            <a:r>
              <a:rPr lang="en-US" dirty="0"/>
              <a:t> that is less than </a:t>
            </a:r>
            <a:r>
              <a:rPr lang="en-US" dirty="0" smtClean="0"/>
              <a:t>significance </a:t>
            </a:r>
            <a:r>
              <a:rPr lang="en-US" dirty="0"/>
              <a:t>level, you get excited because your results are statistically significant</a:t>
            </a:r>
            <a:r>
              <a:rPr lang="en-US" dirty="0" smtClean="0"/>
              <a:t>.</a:t>
            </a:r>
          </a:p>
          <a:p>
            <a:r>
              <a:rPr lang="en-US" dirty="0"/>
              <a:t>your </a:t>
            </a:r>
            <a:r>
              <a:rPr lang="en-US" dirty="0" smtClean="0"/>
              <a:t>calculated p-value </a:t>
            </a:r>
            <a:r>
              <a:rPr lang="en-US" dirty="0"/>
              <a:t>is greater than </a:t>
            </a:r>
            <a:r>
              <a:rPr lang="en-US" dirty="0" smtClean="0"/>
              <a:t>significance </a:t>
            </a:r>
            <a:r>
              <a:rPr lang="en-US" dirty="0"/>
              <a:t>level, your results are not statistically significant</a:t>
            </a:r>
            <a:r>
              <a:rPr lang="en-US" dirty="0" smtClean="0"/>
              <a:t>.</a:t>
            </a:r>
          </a:p>
          <a:p>
            <a:r>
              <a:rPr lang="en-US" dirty="0" smtClean="0"/>
              <a:t>Beta error is because of small sample size, high data variability </a:t>
            </a:r>
          </a:p>
          <a:p>
            <a:endParaRPr lang="en-IN" dirty="0"/>
          </a:p>
        </p:txBody>
      </p:sp>
      <p:pic>
        <p:nvPicPr>
          <p:cNvPr id="4" name="Picture 3"/>
          <p:cNvPicPr>
            <a:picLocks noChangeAspect="1"/>
          </p:cNvPicPr>
          <p:nvPr/>
        </p:nvPicPr>
        <p:blipFill>
          <a:blip r:embed="rId2"/>
          <a:stretch>
            <a:fillRect/>
          </a:stretch>
        </p:blipFill>
        <p:spPr>
          <a:xfrm>
            <a:off x="653473" y="365125"/>
            <a:ext cx="10811866" cy="4059094"/>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445101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96418"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4914991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688782" cy="5811838"/>
          </a:xfrm>
          <a:prstGeom prst="rect">
            <a:avLst/>
          </a:prstGeom>
        </p:spPr>
      </p:pic>
      <p:sp>
        <p:nvSpPr>
          <p:cNvPr id="5" name="Footer Placeholder 4"/>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1987414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Tests</a:t>
            </a:r>
            <a:endParaRPr lang="en-IN" dirty="0"/>
          </a:p>
        </p:txBody>
      </p:sp>
      <p:pic>
        <p:nvPicPr>
          <p:cNvPr id="4" name="Picture 2"/>
          <p:cNvPicPr>
            <a:picLocks noChangeAspect="1" noChangeArrowheads="1"/>
          </p:cNvPicPr>
          <p:nvPr/>
        </p:nvPicPr>
        <p:blipFill>
          <a:blip r:embed="rId2"/>
          <a:srcRect/>
          <a:stretch>
            <a:fillRect/>
          </a:stretch>
        </p:blipFill>
        <p:spPr bwMode="auto">
          <a:xfrm>
            <a:off x="2875034" y="2078182"/>
            <a:ext cx="5181600" cy="4267200"/>
          </a:xfrm>
          <a:prstGeom prst="rect">
            <a:avLst/>
          </a:prstGeom>
          <a:noFill/>
          <a:ln w="9525">
            <a:noFill/>
            <a:miter lim="800000"/>
            <a:headEnd/>
            <a:tailEnd/>
          </a:ln>
          <a:effectLst/>
        </p:spPr>
      </p:pic>
      <p:pic>
        <p:nvPicPr>
          <p:cNvPr id="5" name="Picture 4"/>
          <p:cNvPicPr>
            <a:picLocks noChangeAspect="1"/>
          </p:cNvPicPr>
          <p:nvPr/>
        </p:nvPicPr>
        <p:blipFill>
          <a:blip r:embed="rId3"/>
          <a:stretch>
            <a:fillRect/>
          </a:stretch>
        </p:blipFill>
        <p:spPr>
          <a:xfrm>
            <a:off x="4326370" y="944707"/>
            <a:ext cx="2800350" cy="1133475"/>
          </a:xfrm>
          <a:prstGeom prst="rect">
            <a:avLst/>
          </a:prstGeom>
        </p:spPr>
      </p:pic>
      <p:pic>
        <p:nvPicPr>
          <p:cNvPr id="6" name="Picture 5"/>
          <p:cNvPicPr>
            <a:picLocks noChangeAspect="1"/>
          </p:cNvPicPr>
          <p:nvPr/>
        </p:nvPicPr>
        <p:blipFill>
          <a:blip r:embed="rId4"/>
          <a:stretch>
            <a:fillRect/>
          </a:stretch>
        </p:blipFill>
        <p:spPr>
          <a:xfrm>
            <a:off x="6216073" y="1690688"/>
            <a:ext cx="5024581" cy="2619375"/>
          </a:xfrm>
          <a:prstGeom prst="rect">
            <a:avLst/>
          </a:prstGeom>
        </p:spPr>
      </p:pic>
      <p:pic>
        <p:nvPicPr>
          <p:cNvPr id="7" name="Picture 6"/>
          <p:cNvPicPr>
            <a:picLocks noChangeAspect="1"/>
          </p:cNvPicPr>
          <p:nvPr/>
        </p:nvPicPr>
        <p:blipFill>
          <a:blip r:embed="rId5"/>
          <a:stretch>
            <a:fillRect/>
          </a:stretch>
        </p:blipFill>
        <p:spPr>
          <a:xfrm>
            <a:off x="1829521" y="3403166"/>
            <a:ext cx="1476375" cy="790575"/>
          </a:xfrm>
          <a:prstGeom prst="rect">
            <a:avLst/>
          </a:prstGeom>
        </p:spPr>
      </p:pic>
      <p:sp>
        <p:nvSpPr>
          <p:cNvPr id="3" name="Footer Placeholder 2"/>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9794827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P-hacking</a:t>
            </a:r>
            <a:endParaRPr lang="en-IN" dirty="0"/>
          </a:p>
        </p:txBody>
      </p:sp>
      <p:sp>
        <p:nvSpPr>
          <p:cNvPr id="3" name="Content Placeholder 2"/>
          <p:cNvSpPr>
            <a:spLocks noGrp="1"/>
          </p:cNvSpPr>
          <p:nvPr>
            <p:ph idx="1"/>
          </p:nvPr>
        </p:nvSpPr>
        <p:spPr/>
        <p:txBody>
          <a:bodyPr/>
          <a:lstStyle/>
          <a:p>
            <a:r>
              <a:rPr lang="en-US" dirty="0" smtClean="0"/>
              <a:t>The </a:t>
            </a:r>
            <a:r>
              <a:rPr lang="en-US" dirty="0"/>
              <a:t>process can be abused to create misleading results</a:t>
            </a:r>
            <a:r>
              <a:rPr lang="en-US" dirty="0" smtClean="0"/>
              <a:t>.</a:t>
            </a:r>
            <a:r>
              <a:rPr lang="en-US" dirty="0"/>
              <a:t> This is a technique known colloquially as ‘p-hacking</a:t>
            </a:r>
            <a:r>
              <a:rPr lang="en-US" dirty="0" smtClean="0"/>
              <a:t>’.</a:t>
            </a:r>
          </a:p>
          <a:p>
            <a:r>
              <a:rPr lang="en-US" dirty="0"/>
              <a:t>It is a misuse of data analysis to find patterns in data that can be presented as statistically significant when in fact there is no real underlying effect.</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70979396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T-Test</a:t>
            </a:r>
            <a:endParaRPr lang="en-IN" dirty="0"/>
          </a:p>
        </p:txBody>
      </p:sp>
      <p:sp>
        <p:nvSpPr>
          <p:cNvPr id="3" name="Content Placeholder 2"/>
          <p:cNvSpPr>
            <a:spLocks noGrp="1"/>
          </p:cNvSpPr>
          <p:nvPr>
            <p:ph idx="1"/>
          </p:nvPr>
        </p:nvSpPr>
        <p:spPr/>
        <p:txBody>
          <a:bodyPr/>
          <a:lstStyle/>
          <a:p>
            <a:r>
              <a:rPr lang="en-US" dirty="0" smtClean="0"/>
              <a:t>Participation </a:t>
            </a:r>
            <a:r>
              <a:rPr lang="en-US" dirty="0"/>
              <a:t>in therapy </a:t>
            </a:r>
            <a:r>
              <a:rPr lang="en-US" dirty="0" smtClean="0"/>
              <a:t>sessions.</a:t>
            </a:r>
          </a:p>
          <a:p>
            <a:r>
              <a:rPr lang="en-US" dirty="0" smtClean="0"/>
              <a:t> </a:t>
            </a:r>
            <a:r>
              <a:rPr lang="en-US" dirty="0"/>
              <a:t>Contract to attend 10 sessions </a:t>
            </a:r>
            <a:endParaRPr lang="en-US" dirty="0" smtClean="0"/>
          </a:p>
          <a:p>
            <a:pPr marL="0" indent="0">
              <a:buNone/>
            </a:pPr>
            <a:endParaRPr lang="en-US" dirty="0" smtClean="0"/>
          </a:p>
          <a:p>
            <a:r>
              <a:rPr lang="en-US" dirty="0" smtClean="0"/>
              <a:t> </a:t>
            </a:r>
            <a:r>
              <a:rPr lang="en-US" dirty="0"/>
              <a:t>μ = 4 6. </a:t>
            </a:r>
            <a:endParaRPr lang="en-US" dirty="0" smtClean="0"/>
          </a:p>
          <a:p>
            <a:endParaRPr lang="en-US" dirty="0"/>
          </a:p>
          <a:p>
            <a:endParaRPr lang="en-US" dirty="0" smtClean="0"/>
          </a:p>
          <a:p>
            <a:pPr marL="0" indent="0">
              <a:buNone/>
            </a:pPr>
            <a:endParaRPr lang="en-US" dirty="0" smtClean="0"/>
          </a:p>
          <a:p>
            <a:pPr marL="0" indent="0">
              <a:buNone/>
            </a:pPr>
            <a:r>
              <a:rPr lang="en-US" dirty="0" smtClean="0"/>
              <a:t> </a:t>
            </a:r>
            <a:r>
              <a:rPr lang="en-US" dirty="0"/>
              <a:t>Sample: </a:t>
            </a:r>
            <a:r>
              <a:rPr lang="en-US" dirty="0" smtClean="0"/>
              <a:t> </a:t>
            </a:r>
            <a:r>
              <a:rPr lang="en-US" dirty="0"/>
              <a:t>6, 6, 12, 7, </a:t>
            </a:r>
            <a:r>
              <a:rPr lang="en-US" dirty="0" smtClean="0"/>
              <a:t>8</a:t>
            </a:r>
            <a:endParaRPr lang="en-IN" dirty="0"/>
          </a:p>
        </p:txBody>
      </p:sp>
      <p:sp>
        <p:nvSpPr>
          <p:cNvPr id="4" name="Footer Placeholder 3"/>
          <p:cNvSpPr>
            <a:spLocks noGrp="1"/>
          </p:cNvSpPr>
          <p:nvPr>
            <p:ph type="ftr" sz="quarter" idx="11"/>
          </p:nvPr>
        </p:nvSpPr>
        <p:spPr/>
        <p:txBody>
          <a:bodyPr/>
          <a:lstStyle/>
          <a:p>
            <a:r>
              <a:rPr lang="en-IN" smtClean="0"/>
              <a:t>Dr P Muralidhar                             MLDS</a:t>
            </a:r>
            <a:endParaRPr lang="en-IN"/>
          </a:p>
        </p:txBody>
      </p:sp>
    </p:spTree>
    <p:extLst>
      <p:ext uri="{BB962C8B-B14F-4D97-AF65-F5344CB8AC3E}">
        <p14:creationId xmlns:p14="http://schemas.microsoft.com/office/powerpoint/2010/main" val="3326680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2932</TotalTime>
  <Words>2835</Words>
  <Application>Microsoft Office PowerPoint</Application>
  <PresentationFormat>Widescreen</PresentationFormat>
  <Paragraphs>575</Paragraphs>
  <Slides>132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132</vt:i4>
      </vt:variant>
    </vt:vector>
  </HeadingPairs>
  <TitlesOfParts>
    <vt:vector size="141" baseType="lpstr">
      <vt:lpstr>Arial Unicode MS</vt:lpstr>
      <vt:lpstr>Arial</vt:lpstr>
      <vt:lpstr>Calibri</vt:lpstr>
      <vt:lpstr>Calibri Light</vt:lpstr>
      <vt:lpstr>Cambria Math</vt:lpstr>
      <vt:lpstr>inherit</vt:lpstr>
      <vt:lpstr>urw-din</vt:lpstr>
      <vt:lpstr>Wingdings</vt:lpstr>
      <vt:lpstr>Office Theme</vt:lpstr>
      <vt:lpstr>Unit -1</vt:lpstr>
      <vt:lpstr>Machine Learning</vt:lpstr>
      <vt:lpstr>Machine Learning</vt:lpstr>
      <vt:lpstr>PowerPoint Presentation</vt:lpstr>
      <vt:lpstr>Linear Algebra</vt:lpstr>
      <vt:lpstr>Usage of Linear Algebra</vt:lpstr>
      <vt:lpstr>ML Models</vt:lpstr>
      <vt:lpstr>PowerPoint Presentation</vt:lpstr>
      <vt:lpstr>Linear Algebra</vt:lpstr>
      <vt:lpstr>Data as Vectors/ Matrix</vt:lpstr>
      <vt:lpstr>Vectors</vt:lpstr>
      <vt:lpstr>Student vector with four dimensional vector</vt:lpstr>
      <vt:lpstr>Operations on Vectors</vt:lpstr>
      <vt:lpstr>Vector addition</vt:lpstr>
      <vt:lpstr>Vector Arithmetic</vt:lpstr>
      <vt:lpstr>Vector Addition</vt:lpstr>
      <vt:lpstr>Numpy </vt:lpstr>
      <vt:lpstr>Using Numpy</vt:lpstr>
      <vt:lpstr>PowerPoint Presentation</vt:lpstr>
      <vt:lpstr>Vector Arithmetic</vt:lpstr>
      <vt:lpstr>Matrices</vt:lpstr>
      <vt:lpstr>Matrices</vt:lpstr>
      <vt:lpstr>Example</vt:lpstr>
      <vt:lpstr>Real Example of Matrices</vt:lpstr>
      <vt:lpstr>Matrix Operations</vt:lpstr>
      <vt:lpstr>Matrix Operations</vt:lpstr>
      <vt:lpstr>Statistics:</vt:lpstr>
      <vt:lpstr>Examples</vt:lpstr>
      <vt:lpstr>Frequency Tables</vt:lpstr>
      <vt:lpstr>Measures of Central tendency: i) Mean</vt:lpstr>
      <vt:lpstr>ii) median: The central value of the data</vt:lpstr>
      <vt:lpstr>Mode: the most frequently occurring value in the data set.</vt:lpstr>
      <vt:lpstr>Quantile:represents the value less than which a certain percentile of the data lies.</vt:lpstr>
      <vt:lpstr>Dispersion:measures of how spread out our data</vt:lpstr>
      <vt:lpstr>PowerPoint Presentation</vt:lpstr>
      <vt:lpstr>Class Interval</vt:lpstr>
      <vt:lpstr>Histogram</vt:lpstr>
      <vt:lpstr>Pandas</vt:lpstr>
      <vt:lpstr>Describe method in pandas</vt:lpstr>
      <vt:lpstr>PowerPoint Presentation</vt:lpstr>
      <vt:lpstr>Example of Pandas</vt:lpstr>
      <vt:lpstr>PowerPoint Presentation</vt:lpstr>
      <vt:lpstr>Correlation</vt:lpstr>
      <vt:lpstr>Correlation</vt:lpstr>
      <vt:lpstr>PowerPoint Presentation</vt:lpstr>
      <vt:lpstr>PowerPoint Presentation</vt:lpstr>
      <vt:lpstr>Causation</vt:lpstr>
      <vt:lpstr>Simpson’s Paradox</vt:lpstr>
      <vt:lpstr>PowerPoint Presentation</vt:lpstr>
      <vt:lpstr>PowerPoint Presentation</vt:lpstr>
      <vt:lpstr>Example 2</vt:lpstr>
      <vt:lpstr>Two Phenomenon's</vt:lpstr>
      <vt:lpstr>Probability Theory</vt:lpstr>
      <vt:lpstr>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 Distribution</vt:lpstr>
      <vt:lpstr>PowerPoint Presentation</vt:lpstr>
      <vt:lpstr>PowerPoint Presentation</vt:lpstr>
      <vt:lpstr>PowerPoint Presentation</vt:lpstr>
      <vt:lpstr>PowerPoint Presentation</vt:lpstr>
      <vt:lpstr>PowerPoint Presentation</vt:lpstr>
      <vt:lpstr>Standard normal distribution</vt:lpstr>
      <vt:lpstr>PowerPoint Presentation</vt:lpstr>
      <vt:lpstr>PowerPoint Presentation</vt:lpstr>
      <vt:lpstr>PowerPoint Presentation</vt:lpstr>
      <vt:lpstr>PowerPoint Presentation</vt:lpstr>
      <vt:lpstr>Central Limit theorem</vt:lpstr>
      <vt:lpstr>PowerPoint Presentation</vt:lpstr>
      <vt:lpstr>PowerPoint Presentation</vt:lpstr>
      <vt:lpstr>Hypothesis and Statistical Inferences</vt:lpstr>
      <vt:lpstr>PowerPoint Presentation</vt:lpstr>
      <vt:lpstr>Steps to Perform Hypothesis Testing</vt:lpstr>
      <vt:lpstr>PowerPoint Presentation</vt:lpstr>
      <vt:lpstr>Old System Vs New System</vt:lpstr>
      <vt:lpstr>PowerPoint Presentation</vt:lpstr>
      <vt:lpstr>PowerPoint Presentation</vt:lpstr>
      <vt:lpstr>PowerPoint Presentation</vt:lpstr>
      <vt:lpstr>PowerPoint Presentation</vt:lpstr>
      <vt:lpstr>PowerPoint Presentation</vt:lpstr>
      <vt:lpstr>PowerPoint Presentation</vt:lpstr>
      <vt:lpstr>Level of Significance</vt:lpstr>
      <vt:lpstr>PowerPoint Presentation</vt:lpstr>
      <vt:lpstr>PowerPoint Presentation</vt:lpstr>
      <vt:lpstr>PowerPoint Presentation</vt:lpstr>
      <vt:lpstr>Tests</vt:lpstr>
      <vt:lpstr>P-hacking</vt:lpstr>
      <vt:lpstr>T-Test</vt:lpstr>
      <vt:lpstr>PowerPoint Presentation</vt:lpstr>
      <vt:lpstr>PowerPoint Presentation</vt:lpstr>
      <vt:lpstr>PowerPoint Presentation</vt:lpstr>
      <vt:lpstr>PowerPoint Presentation</vt:lpstr>
      <vt:lpstr>PowerPoint Presentation</vt:lpstr>
      <vt:lpstr>Z-test</vt:lpstr>
      <vt:lpstr>PowerPoint Presentation</vt:lpstr>
      <vt:lpstr>F-Test</vt:lpstr>
      <vt:lpstr>PowerPoint Presentation</vt:lpstr>
      <vt:lpstr>PowerPoint Presentation</vt:lpstr>
      <vt:lpstr>PowerPoint Presentation</vt:lpstr>
      <vt:lpstr>ANOVA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Bayesian Statistical Inference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dc:title>
  <dc:creator>MadhuMurali</dc:creator>
  <cp:lastModifiedBy>MadhuMurali</cp:lastModifiedBy>
  <cp:revision>115</cp:revision>
  <cp:lastPrinted>2021-04-29T03:42:58Z</cp:lastPrinted>
  <dcterms:created xsi:type="dcterms:W3CDTF">2021-04-05T04:42:28Z</dcterms:created>
  <dcterms:modified xsi:type="dcterms:W3CDTF">2021-05-04T10:25:32Z</dcterms:modified>
</cp:coreProperties>
</file>